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6" r:id="rId6"/>
    <p:sldId id="257" r:id="rId7"/>
    <p:sldId id="258" r:id="rId8"/>
    <p:sldId id="260" r:id="rId9"/>
    <p:sldId id="259"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8" autoAdjust="0"/>
    <p:restoredTop sz="51361" autoAdjust="0"/>
  </p:normalViewPr>
  <p:slideViewPr>
    <p:cSldViewPr>
      <p:cViewPr varScale="1">
        <p:scale>
          <a:sx n="72" d="100"/>
          <a:sy n="72" d="100"/>
        </p:scale>
        <p:origin x="6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15/06/2021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Near-miss reporting and investigation identifies and controls safety or health hazards before they cause a more serious incident. </a:t>
            </a:r>
          </a:p>
          <a:p>
            <a:r>
              <a:rPr lang="en-US" dirty="0"/>
              <a:t>One of the best ways to avoid further incidents is to understand how they occurred and how to avoid that type of incident in the future. </a:t>
            </a:r>
          </a:p>
          <a:p>
            <a:r>
              <a:rPr lang="en-US" dirty="0"/>
              <a:t>The incident investigation is a tool. </a:t>
            </a:r>
            <a:r>
              <a:rPr lang="en-US" b="1" i="1" dirty="0"/>
              <a:t>The goal of the investigation is not to lay blame but to find out what happened and determine immediate and underlying root causes.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248859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Lets take a look at 7 near miss management program elements. By breaking down the process it is easy to implement an effective near miss management process and instill a near miss reporting culture.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137939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a:t>
            </a:r>
            <a:r>
              <a:rPr lang="en-US" u="sng" dirty="0"/>
              <a:t>goals</a:t>
            </a:r>
            <a:r>
              <a:rPr lang="en-US" dirty="0"/>
              <a:t> of a near miss incident investigation are to: </a:t>
            </a:r>
          </a:p>
          <a:p>
            <a:r>
              <a:rPr lang="en-US" dirty="0"/>
              <a:t>1. Find out what happened and determine the immediate and underlying root cause of the incident,  </a:t>
            </a:r>
          </a:p>
          <a:p>
            <a:r>
              <a:rPr lang="en-US" dirty="0"/>
              <a:t>2. Rethink the safety hazard, </a:t>
            </a:r>
          </a:p>
          <a:p>
            <a:r>
              <a:rPr lang="en-US" dirty="0"/>
              <a:t>3. Introduce ways to prevent a reoccurrence, and </a:t>
            </a:r>
          </a:p>
          <a:p>
            <a:r>
              <a:rPr lang="en-US" dirty="0"/>
              <a:t>4. Establish training needs. </a:t>
            </a:r>
          </a:p>
          <a:p>
            <a:endParaRPr lang="en-US" dirty="0"/>
          </a:p>
          <a:p>
            <a:r>
              <a:rPr lang="en-US" u="sng" dirty="0"/>
              <a:t>All</a:t>
            </a:r>
            <a:r>
              <a:rPr lang="en-US" dirty="0"/>
              <a:t> incidents or near miss incidents should be investigated! </a:t>
            </a:r>
          </a:p>
          <a:p>
            <a:r>
              <a:rPr lang="en-US" dirty="0"/>
              <a:t>Incident investigations are a tool for uncovering hazards that either were missed earlier or require new controls (e.g. policies, procedures or personal protective equipment). </a:t>
            </a:r>
          </a:p>
          <a:p>
            <a:endParaRPr lang="en-US" dirty="0"/>
          </a:p>
          <a:p>
            <a:r>
              <a:rPr lang="en-US" dirty="0"/>
              <a:t>Near-miss reporting and investigation identifies and controls safety or health hazards before they cause a more serious incident.  </a:t>
            </a:r>
          </a:p>
          <a:p>
            <a:r>
              <a:rPr lang="en-US" dirty="0"/>
              <a:t>All investigations should focus on prevention of future incidents, not place blame. </a:t>
            </a:r>
          </a:p>
          <a:p>
            <a:endParaRPr lang="en-US" dirty="0"/>
          </a:p>
          <a:p>
            <a:r>
              <a:rPr lang="en-US" dirty="0"/>
              <a:t>Conduct an investigation as soon as possible following the event to gather all the necessary facts, determine the true causes of the event, and develop recommendations to prevent a recurrence. </a:t>
            </a:r>
          </a:p>
          <a:p>
            <a:r>
              <a:rPr lang="en-US" dirty="0"/>
              <a:t>Near Miss investigation Tips: Investigate as quickly as possible, ensure area is safe to enter, look for witnesses and ask for input, record the scene with photos (ideally date and time printed) or sketches for future training or communications to other employees.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22846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Employees should not be punished for reporting a near miss incident. This is part of a proactive safety culture for the organization. </a:t>
            </a:r>
          </a:p>
          <a:p>
            <a:r>
              <a:rPr lang="en-US" dirty="0"/>
              <a:t>Unless senior management makes a visible commitment to institutionalizing workplace-safety practices, the safety program will remain at status quo. </a:t>
            </a:r>
          </a:p>
          <a:p>
            <a:endParaRPr lang="en-US" dirty="0"/>
          </a:p>
          <a:p>
            <a:r>
              <a:rPr lang="en-US" dirty="0"/>
              <a:t>Top management support means modeling the desired behavior so other employees understand that workplace safety is essential. </a:t>
            </a:r>
          </a:p>
          <a:p>
            <a:r>
              <a:rPr lang="en-US" dirty="0"/>
              <a:t>People at all levels of the organization need to understand why safety is a crucial issue and how to actively and effectively participate in a workplace safety program. It can be difficult to convey that knowledge and appreciation to an entire organization, however training is one way of beginning the process. </a:t>
            </a:r>
          </a:p>
          <a:p>
            <a:endParaRPr lang="en-US" dirty="0"/>
          </a:p>
          <a:p>
            <a:r>
              <a:rPr lang="en-US" dirty="0"/>
              <a:t>Another way is to identify the amount of time and money that accidents/injuries are costing the organization — money that could be used to purchase needed resources. </a:t>
            </a:r>
          </a:p>
          <a:p>
            <a:endParaRPr lang="en-US" dirty="0"/>
          </a:p>
          <a:p>
            <a:r>
              <a:rPr lang="en-US" dirty="0"/>
              <a:t>Lack of clarity about the issues surrounding safety and the consequences of accidents and injuries to the organizations overall well-being are often barriers to workplace safety. </a:t>
            </a:r>
          </a:p>
          <a:p>
            <a:r>
              <a:rPr lang="en-US" dirty="0"/>
              <a:t>The organization needs to clearly and consistently communicate performance expectations about safety. </a:t>
            </a:r>
          </a:p>
          <a:p>
            <a:endParaRPr lang="en-US" dirty="0"/>
          </a:p>
          <a:p>
            <a:r>
              <a:rPr lang="en-US" dirty="0"/>
              <a:t>Spell out the goals and objectives in terms of reducing the cost and frequency of accidents and injuries. This will promote open communication and the culture to encourage employees to report near miss incidents.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2754249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US" dirty="0"/>
              <a:t>A process should be in place for senior management to make immediate decisions relating to corrective actions. </a:t>
            </a:r>
          </a:p>
          <a:p>
            <a:pPr>
              <a:defRPr/>
            </a:pPr>
            <a:r>
              <a:rPr lang="en-US" dirty="0"/>
              <a:t>The </a:t>
            </a:r>
            <a:r>
              <a:rPr lang="en-US" u="sng" dirty="0"/>
              <a:t>safety committee </a:t>
            </a:r>
            <a:r>
              <a:rPr lang="en-US" dirty="0"/>
              <a:t>is a very good resource for near miss follow-up and solution to problems as well as corrective actions. </a:t>
            </a:r>
          </a:p>
          <a:p>
            <a:pPr>
              <a:defRPr/>
            </a:pPr>
            <a:endParaRPr lang="en-US" dirty="0"/>
          </a:p>
          <a:p>
            <a:pPr>
              <a:defRPr/>
            </a:pPr>
            <a:r>
              <a:rPr lang="en-US" u="sng" dirty="0"/>
              <a:t>Clearly define </a:t>
            </a:r>
            <a:r>
              <a:rPr lang="en-US" dirty="0"/>
              <a:t>what the </a:t>
            </a:r>
            <a:r>
              <a:rPr lang="en-US" u="sng" dirty="0"/>
              <a:t>expected results </a:t>
            </a:r>
            <a:r>
              <a:rPr lang="en-US" dirty="0"/>
              <a:t>are from a particular recommendation and set priorities for each action, identifying which ones should be completed before operations resume. </a:t>
            </a:r>
          </a:p>
          <a:p>
            <a:pPr>
              <a:defRPr/>
            </a:pPr>
            <a:endParaRPr lang="en-US" dirty="0"/>
          </a:p>
          <a:p>
            <a:pPr>
              <a:defRPr/>
            </a:pPr>
            <a:r>
              <a:rPr lang="en-US" dirty="0"/>
              <a:t>Any </a:t>
            </a:r>
            <a:r>
              <a:rPr lang="en-US" u="sng" dirty="0"/>
              <a:t>recommendations or improvement suggestions </a:t>
            </a:r>
            <a:r>
              <a:rPr lang="en-US" dirty="0"/>
              <a:t>that are not associated with the incident facts or situation should not be included in your final report.  Communicating the information you have gathered, the lessons you have learned, and your recommended solutions will go a long way toward preventing incidents from happening again. </a:t>
            </a:r>
          </a:p>
          <a:p>
            <a:pPr>
              <a:defRPr/>
            </a:pPr>
            <a:endParaRPr lang="en-US" dirty="0"/>
          </a:p>
          <a:p>
            <a:pPr>
              <a:defRPr/>
            </a:pPr>
            <a:r>
              <a:rPr lang="en-US" dirty="0"/>
              <a:t>When it comes to incident investigation, there are </a:t>
            </a:r>
            <a:r>
              <a:rPr lang="en-US" u="sng" dirty="0"/>
              <a:t>two levels of formal communication</a:t>
            </a:r>
            <a:r>
              <a:rPr lang="en-US" dirty="0"/>
              <a:t>: First, there is an official incident investigation report with a limited distribution.  Second is a widely-distributed flyer to communicate contributing factors of the incident and chief lessons learned from the incident. </a:t>
            </a:r>
          </a:p>
          <a:p>
            <a:pPr>
              <a:defRPr/>
            </a:pPr>
            <a:endParaRPr lang="en-US" dirty="0"/>
          </a:p>
          <a:p>
            <a:pPr>
              <a:defRPr/>
            </a:pPr>
            <a:r>
              <a:rPr lang="en-US" dirty="0"/>
              <a:t>The </a:t>
            </a:r>
            <a:r>
              <a:rPr lang="en-US" u="sng" dirty="0"/>
              <a:t>final step </a:t>
            </a:r>
            <a:r>
              <a:rPr lang="en-US" dirty="0"/>
              <a:t>of incident investigation is to </a:t>
            </a:r>
            <a:r>
              <a:rPr lang="en-US" u="sng" dirty="0"/>
              <a:t>follow up </a:t>
            </a:r>
            <a:r>
              <a:rPr lang="en-US" dirty="0"/>
              <a:t>on your recommendations for corrective or preventive actions to be sure they were implemented and are effective. </a:t>
            </a:r>
          </a:p>
          <a:p>
            <a:pPr>
              <a:defRPr/>
            </a:pPr>
            <a:endParaRPr lang="en-US" dirty="0"/>
          </a:p>
          <a:p>
            <a:pPr>
              <a:defRPr/>
            </a:pPr>
            <a:r>
              <a:rPr lang="en-US" dirty="0"/>
              <a:t>The </a:t>
            </a:r>
            <a:r>
              <a:rPr lang="en-US" u="sng" dirty="0"/>
              <a:t>goal of follow-up </a:t>
            </a:r>
            <a:r>
              <a:rPr lang="en-US" dirty="0"/>
              <a:t>is to prevent a recurrence of the incident. Ensure recommendations receive prompt attention by creating an action plan. Keep in mind that some recommendations may look good on paper, but are not that realistic to put into place. </a:t>
            </a:r>
          </a:p>
          <a:p>
            <a:pPr>
              <a:defRPr/>
            </a:pPr>
            <a:endParaRPr lang="en-US" dirty="0"/>
          </a:p>
          <a:p>
            <a:pPr>
              <a:defRPr/>
            </a:pPr>
            <a:r>
              <a:rPr lang="en-US" dirty="0"/>
              <a:t>Be sure to follow the progress of recommendations and prior to final closure of a recommendation, determine and verify that the action is completed and fully addressed the original intent of the recommendation.</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249309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t>Basic elements of root cause</a:t>
            </a:r>
            <a:r>
              <a:rPr lang="en-US" b="1" dirty="0"/>
              <a:t>: </a:t>
            </a:r>
          </a:p>
          <a:p>
            <a:pPr>
              <a:defRPr/>
            </a:pPr>
            <a:r>
              <a:rPr lang="en-US" b="1" dirty="0"/>
              <a:t>Materials  -</a:t>
            </a:r>
            <a:r>
              <a:rPr lang="en-US" dirty="0"/>
              <a:t>Defective raw material, wrong type for job, lack of raw material </a:t>
            </a:r>
          </a:p>
          <a:p>
            <a:pPr>
              <a:defRPr/>
            </a:pPr>
            <a:r>
              <a:rPr lang="en-US" b="1" dirty="0"/>
              <a:t>Man Power -  </a:t>
            </a:r>
            <a:r>
              <a:rPr lang="en-US" dirty="0"/>
              <a:t>Inadequate capability, lack of knowledge, lack of skill, stress, improper motivation</a:t>
            </a:r>
          </a:p>
          <a:p>
            <a:pPr>
              <a:defRPr/>
            </a:pPr>
            <a:r>
              <a:rPr lang="en-US" b="1" dirty="0"/>
              <a:t>Machine/Equipment</a:t>
            </a:r>
            <a:r>
              <a:rPr lang="en-US" b="1" baseline="0" dirty="0"/>
              <a:t> - </a:t>
            </a:r>
            <a:r>
              <a:rPr lang="en-US" dirty="0"/>
              <a:t>Incorrect tool selection, poor maintenance or design, poor equipment or tool placement, defective equipment or tool</a:t>
            </a:r>
          </a:p>
          <a:p>
            <a:pPr>
              <a:defRPr/>
            </a:pPr>
            <a:r>
              <a:rPr lang="en-US" b="1" dirty="0"/>
              <a:t>Environment -  </a:t>
            </a:r>
            <a:r>
              <a:rPr lang="en-US" dirty="0"/>
              <a:t>Orderly workplace , job design or layout of work, surfaces poorly maintained, physical demands of the task, forces of nature </a:t>
            </a:r>
          </a:p>
          <a:p>
            <a:pPr>
              <a:defRPr/>
            </a:pPr>
            <a:r>
              <a:rPr lang="en-US" b="1" dirty="0"/>
              <a:t>Management  - </a:t>
            </a:r>
            <a:r>
              <a:rPr lang="en-US" dirty="0"/>
              <a:t>No or poor management involvement, inattention to task, task hazards not guarded properly, other (horseplay, inattention....) , stress demands, lack of Process, lack of Communication</a:t>
            </a:r>
          </a:p>
          <a:p>
            <a:pPr>
              <a:defRPr/>
            </a:pPr>
            <a:r>
              <a:rPr lang="en-US" b="1" dirty="0"/>
              <a:t>Methods - </a:t>
            </a:r>
            <a:r>
              <a:rPr lang="en-US" dirty="0"/>
              <a:t>No or poor procedures, practices are not the same as written procedures, poor communication </a:t>
            </a:r>
          </a:p>
          <a:p>
            <a:pPr>
              <a:defRPr/>
            </a:pPr>
            <a:r>
              <a:rPr lang="en-US" b="1" dirty="0"/>
              <a:t>Management system -  </a:t>
            </a:r>
            <a:r>
              <a:rPr lang="en-US" dirty="0"/>
              <a:t>Training or education lacking, poor employee involvement, poor recognition of hazard, previously identified hazards were not eliminated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352552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Root Cause Analysis </a:t>
            </a:r>
            <a:r>
              <a:rPr lang="en-US" dirty="0"/>
              <a:t>is not a single, sharply defined methodology; there are many different tools, processes, and philosophies for performing RCA analysis. </a:t>
            </a:r>
          </a:p>
          <a:p>
            <a:endParaRPr lang="en-US" dirty="0"/>
          </a:p>
          <a:p>
            <a:r>
              <a:rPr lang="en-US" dirty="0"/>
              <a:t>However, several very-broadly defined approaches or "schools" can be identified by their basic approach or field of origin: </a:t>
            </a:r>
          </a:p>
          <a:p>
            <a:r>
              <a:rPr lang="en-US" b="1" dirty="0"/>
              <a:t>Safety-based, </a:t>
            </a:r>
          </a:p>
          <a:p>
            <a:r>
              <a:rPr lang="en-US" b="1" dirty="0"/>
              <a:t>Production-based, </a:t>
            </a:r>
          </a:p>
          <a:p>
            <a:r>
              <a:rPr lang="en-US" b="1" dirty="0"/>
              <a:t>Process-based, </a:t>
            </a:r>
          </a:p>
          <a:p>
            <a:r>
              <a:rPr lang="en-US" b="1" dirty="0"/>
              <a:t>Failure-based</a:t>
            </a:r>
            <a:r>
              <a:rPr lang="en-US" b="0" dirty="0"/>
              <a:t>,</a:t>
            </a:r>
            <a:r>
              <a:rPr lang="en-US" b="0" baseline="0" dirty="0"/>
              <a:t> </a:t>
            </a:r>
            <a:r>
              <a:rPr lang="en-US" b="1" baseline="0" dirty="0"/>
              <a:t>and</a:t>
            </a:r>
            <a:endParaRPr lang="en-US" b="1" dirty="0"/>
          </a:p>
          <a:p>
            <a:r>
              <a:rPr lang="en-US" b="1" dirty="0"/>
              <a:t>Systems-based</a:t>
            </a:r>
            <a:r>
              <a:rPr lang="en-US" dirty="0"/>
              <a:t> are all various root cause analysis procedures. </a:t>
            </a:r>
          </a:p>
          <a:p>
            <a:endParaRPr lang="en-US" dirty="0"/>
          </a:p>
          <a:p>
            <a:r>
              <a:rPr lang="en-US" dirty="0"/>
              <a:t>You must determine which process best suits the needs of your organization.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347323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part, if not the most important part, of the near miss process is </a:t>
            </a:r>
            <a:r>
              <a:rPr lang="en-US" b="1" dirty="0"/>
              <a:t>identifying corrections and implementing change </a:t>
            </a:r>
            <a:r>
              <a:rPr lang="en-US" dirty="0"/>
              <a:t>to ensure the root cause of the near miss is eliminated. </a:t>
            </a:r>
          </a:p>
          <a:p>
            <a:endParaRPr lang="en-US" dirty="0"/>
          </a:p>
          <a:p>
            <a:r>
              <a:rPr lang="en-US" u="sng" dirty="0"/>
              <a:t>Identify corrective action(s)</a:t>
            </a:r>
            <a:r>
              <a:rPr lang="en-US" u="none" dirty="0"/>
              <a:t> </a:t>
            </a:r>
            <a:r>
              <a:rPr lang="en-US" dirty="0"/>
              <a:t>that will with certainty prevent recurrence of the problem or event. </a:t>
            </a:r>
          </a:p>
          <a:p>
            <a:endParaRPr lang="en-US" dirty="0"/>
          </a:p>
          <a:p>
            <a:r>
              <a:rPr lang="en-US" u="sng" dirty="0"/>
              <a:t>Identify effective solutions</a:t>
            </a:r>
            <a:r>
              <a:rPr lang="en-US" u="none" dirty="0"/>
              <a:t> </a:t>
            </a:r>
            <a:r>
              <a:rPr lang="en-US" dirty="0"/>
              <a:t>that prevent recurrence with reasonable certainty with consensus agreement of the group, are within your control, meet your goals and objectives and do not cause or introduce other new, unforeseen problems. </a:t>
            </a:r>
          </a:p>
          <a:p>
            <a:endParaRPr lang="en-US" dirty="0"/>
          </a:p>
          <a:p>
            <a:r>
              <a:rPr lang="en-US" u="sng" dirty="0"/>
              <a:t>Implement the recommended root cause correction(s)</a:t>
            </a:r>
            <a:r>
              <a:rPr lang="en-US" u="none" dirty="0"/>
              <a:t>, </a:t>
            </a:r>
            <a:r>
              <a:rPr lang="en-US" dirty="0"/>
              <a:t>and then ensure effectiveness by observing the implemented recommendation solutions.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95644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miss investigation conclusions must be provided to all employees with related job functions to identify the fundamental reasons why the incident occurred and what the associated root cause(s) was(were). </a:t>
            </a:r>
          </a:p>
          <a:p>
            <a:r>
              <a:rPr lang="en-US" dirty="0"/>
              <a:t>This makes all employees aware of the issues relating to the near miss and helps to find opportunities for eliminating potential risks for the future.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26970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developing a safety culture, employees and others are able to observe, report and correct hazards &amp; near miss incidents. </a:t>
            </a:r>
          </a:p>
          <a:p>
            <a:endParaRPr lang="en-US" dirty="0"/>
          </a:p>
          <a:p>
            <a:r>
              <a:rPr lang="en-US" dirty="0"/>
              <a:t>Once a near miss incident or hazard is identified, the correction must be made and reported. </a:t>
            </a:r>
          </a:p>
          <a:p>
            <a:endParaRPr lang="en-US" dirty="0"/>
          </a:p>
          <a:p>
            <a:r>
              <a:rPr lang="en-US" dirty="0"/>
              <a:t>In an organization that has developed a positive safety culture, the near miss reporting process has been developed and used within that organization over time. Because individual motivations are different, the process of infusing a positive safety culture needs to address an array of motivations. </a:t>
            </a:r>
          </a:p>
          <a:p>
            <a:endParaRPr lang="en-US" dirty="0"/>
          </a:p>
          <a:p>
            <a:r>
              <a:rPr lang="en-US" dirty="0"/>
              <a:t>Management will want to see the safety culture reduce the cost of insurance, and employees will want to feel safer and less prone to injuries. </a:t>
            </a:r>
          </a:p>
          <a:p>
            <a:endParaRPr lang="en-US" dirty="0"/>
          </a:p>
          <a:p>
            <a:r>
              <a:rPr lang="en-US" dirty="0"/>
              <a:t>Employees will want to feel valued for their contributions in terms of identifying and correcting near miss incidents &amp; hazards.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3455267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following information will provide you with additional details on how to develop and manage a near miss incident reporting system.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395405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topics we will discuss during this training session. </a:t>
            </a:r>
          </a:p>
          <a:p>
            <a:r>
              <a:rPr lang="en-US" dirty="0"/>
              <a:t>It’s interesting to note that in a</a:t>
            </a:r>
            <a:r>
              <a:rPr lang="en-US" baseline="0" dirty="0"/>
              <a:t> recent year</a:t>
            </a:r>
            <a:r>
              <a:rPr lang="en-US" dirty="0"/>
              <a:t>, Pennsylvania employers reported 85,560 lost time accident and 111 fatalities.  Many </a:t>
            </a:r>
            <a:r>
              <a:rPr lang="en-US" altLang="en-US" dirty="0"/>
              <a:t>of these injuries and fatalities could   have had previous unreported near miss incidents relating to the incident/fatality. </a:t>
            </a:r>
          </a:p>
          <a:p>
            <a:r>
              <a:rPr lang="en-US" altLang="en-US" dirty="0"/>
              <a:t>Injuries and illnesses can be prevented and lives saved by reporting near miss incidents. </a:t>
            </a:r>
          </a:p>
          <a:p>
            <a:r>
              <a:rPr lang="en-US" dirty="0"/>
              <a:t>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89642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Successful implementation of a Near Miss Management System (NMMS) requires:</a:t>
            </a:r>
          </a:p>
          <a:p>
            <a:pPr>
              <a:defRPr/>
            </a:pPr>
            <a:endParaRPr lang="en-US" dirty="0"/>
          </a:p>
          <a:p>
            <a:pPr marL="228600" indent="-228600">
              <a:buFontTx/>
              <a:buAutoNum type="alphaLcParenBoth"/>
              <a:defRPr/>
            </a:pPr>
            <a:r>
              <a:rPr lang="en-US" dirty="0"/>
              <a:t>Strong management ownership with management team members knowledgeable of the business process and in a position to implement process change if needed </a:t>
            </a:r>
          </a:p>
          <a:p>
            <a:pPr marL="228600" indent="-228600">
              <a:buFontTx/>
              <a:buAutoNum type="alphaLcParenBoth"/>
              <a:defRPr/>
            </a:pPr>
            <a:endParaRPr lang="en-US" dirty="0"/>
          </a:p>
          <a:p>
            <a:pPr>
              <a:defRPr/>
            </a:pPr>
            <a:r>
              <a:rPr lang="en-US" dirty="0"/>
              <a:t>(b) Participation and reporting of as many incidents as possible, and </a:t>
            </a:r>
          </a:p>
          <a:p>
            <a:pPr>
              <a:defRPr/>
            </a:pPr>
            <a:endParaRPr lang="en-US" dirty="0"/>
          </a:p>
          <a:p>
            <a:pPr>
              <a:defRPr/>
            </a:pPr>
            <a:r>
              <a:rPr lang="en-US" dirty="0"/>
              <a:t>(c) Use of quantitative tools to identify weaknesses and to improve the system.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36292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Near-miss management systems (NMMS)s are designed to enable people and institutions to learn from high-frequency, low-impact incidents (near-misses) to prevent low-frequency, high-impact events (incidents). </a:t>
            </a:r>
          </a:p>
          <a:p>
            <a:endParaRPr lang="en-US" dirty="0"/>
          </a:p>
          <a:p>
            <a:r>
              <a:rPr lang="en-US" dirty="0"/>
              <a:t>A comprehensive NMMS includes several important implementation steps, such as:</a:t>
            </a:r>
          </a:p>
          <a:p>
            <a:endParaRPr lang="en-US" dirty="0"/>
          </a:p>
          <a:p>
            <a:r>
              <a:rPr lang="en-US" u="sng" dirty="0"/>
              <a:t>Identification of near-misses</a:t>
            </a:r>
            <a:r>
              <a:rPr lang="en-US" dirty="0"/>
              <a:t>,</a:t>
            </a:r>
            <a:r>
              <a:rPr lang="en-US" u="sng" dirty="0"/>
              <a:t> </a:t>
            </a:r>
          </a:p>
          <a:p>
            <a:r>
              <a:rPr lang="en-US" u="sng" dirty="0"/>
              <a:t>Disclosure, reporting, prioritization and classification</a:t>
            </a:r>
            <a:r>
              <a:rPr lang="en-US" dirty="0"/>
              <a:t>,</a:t>
            </a:r>
            <a:r>
              <a:rPr lang="en-US" u="sng" dirty="0"/>
              <a:t> </a:t>
            </a:r>
          </a:p>
          <a:p>
            <a:r>
              <a:rPr lang="en-US" u="sng" dirty="0"/>
              <a:t>Distribution of the information</a:t>
            </a:r>
            <a:r>
              <a:rPr lang="en-US" dirty="0"/>
              <a:t>,</a:t>
            </a:r>
            <a:r>
              <a:rPr lang="en-US" u="sng" dirty="0"/>
              <a:t> </a:t>
            </a:r>
          </a:p>
          <a:p>
            <a:r>
              <a:rPr lang="en-US" u="sng" dirty="0"/>
              <a:t>Analysis of causes</a:t>
            </a:r>
            <a:r>
              <a:rPr lang="en-US" dirty="0"/>
              <a:t>,</a:t>
            </a:r>
            <a:r>
              <a:rPr lang="en-US" u="sng" dirty="0"/>
              <a:t> </a:t>
            </a:r>
          </a:p>
          <a:p>
            <a:r>
              <a:rPr lang="en-US" u="sng" dirty="0"/>
              <a:t>Solution identification</a:t>
            </a:r>
            <a:r>
              <a:rPr lang="en-US" dirty="0"/>
              <a:t>,</a:t>
            </a:r>
            <a:r>
              <a:rPr lang="en-US" u="sng" dirty="0"/>
              <a:t> </a:t>
            </a:r>
          </a:p>
          <a:p>
            <a:r>
              <a:rPr lang="en-US" u="sng" dirty="0"/>
              <a:t>Dissemination of actions</a:t>
            </a:r>
            <a:r>
              <a:rPr lang="en-US" dirty="0"/>
              <a:t> and </a:t>
            </a:r>
          </a:p>
          <a:p>
            <a:r>
              <a:rPr lang="en-US" u="sng" dirty="0"/>
              <a:t>Knowledge, resolution, and closure of the case</a:t>
            </a:r>
            <a:r>
              <a:rPr lang="en-US" dirty="0"/>
              <a:t>.</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290278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Auditing a near-miss system</a:t>
            </a:r>
            <a:r>
              <a:rPr lang="en-US" u="none" dirty="0"/>
              <a:t> </a:t>
            </a:r>
            <a:r>
              <a:rPr lang="en-US" dirty="0"/>
              <a:t>is a very important step in the near miss management process. This provides a view of what is working well and what needs to be improved. </a:t>
            </a:r>
          </a:p>
          <a:p>
            <a:endParaRPr lang="en-US" dirty="0"/>
          </a:p>
          <a:p>
            <a:r>
              <a:rPr lang="en-US" dirty="0"/>
              <a:t>An important point in the near miss audit process is inclusion of all levels of employees in the information/data collection and analysis. </a:t>
            </a:r>
          </a:p>
          <a:p>
            <a:endParaRPr lang="en-US" dirty="0"/>
          </a:p>
          <a:p>
            <a:r>
              <a:rPr lang="en-US" dirty="0"/>
              <a:t>This is the only way to find out if management’s expectations match the employees’ expectations which is critical for an effective near-miss program.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93171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dirty="0"/>
              <a:t>Two groups of people should receive training in the near miss reporting system.</a:t>
            </a:r>
          </a:p>
          <a:p>
            <a:pPr>
              <a:defRPr/>
            </a:pPr>
            <a:endParaRPr lang="en-US" dirty="0"/>
          </a:p>
          <a:p>
            <a:pPr marL="228600" indent="-228600">
              <a:buFont typeface="+mj-lt"/>
              <a:buAutoNum type="arabicPeriod"/>
              <a:defRPr/>
            </a:pPr>
            <a:r>
              <a:rPr lang="en-US" dirty="0"/>
              <a:t>Training of the people that will manage the reporting system must be conducted. Training topics to be covered for this group should include development of guidelines for prioritization , tracking, performance measurement, and improvement of the system on an on-going basis.  </a:t>
            </a:r>
          </a:p>
          <a:p>
            <a:pPr marL="228600" indent="-228600">
              <a:buFont typeface="+mj-lt"/>
              <a:buAutoNum type="arabicPeriod"/>
              <a:defRPr/>
            </a:pPr>
            <a:endParaRPr lang="en-US" dirty="0"/>
          </a:p>
          <a:p>
            <a:pPr marL="228600" indent="-228600">
              <a:buFont typeface="+mj-lt"/>
              <a:buAutoNum type="arabicPeriod"/>
              <a:defRPr/>
            </a:pPr>
            <a:r>
              <a:rPr lang="en-US" u="sng" dirty="0"/>
              <a:t>Employee Training</a:t>
            </a:r>
            <a:r>
              <a:rPr lang="en-US" dirty="0"/>
              <a:t>: The objectives of the employee training are to focus on the actual use of the reporting system. This training should include the following:</a:t>
            </a:r>
          </a:p>
          <a:p>
            <a:pPr marL="685800" lvl="1" indent="-228600">
              <a:buFont typeface="Arial" pitchFamily="34" charset="0"/>
              <a:buChar char="•"/>
              <a:defRPr/>
            </a:pPr>
            <a:r>
              <a:rPr lang="en-US" dirty="0"/>
              <a:t>What are near misses and how one can identify them?</a:t>
            </a:r>
          </a:p>
          <a:p>
            <a:pPr marL="685800" lvl="1" indent="-228600">
              <a:buFont typeface="Arial" pitchFamily="34" charset="0"/>
              <a:buChar char="•"/>
              <a:defRPr/>
            </a:pPr>
            <a:r>
              <a:rPr lang="en-US" dirty="0"/>
              <a:t>Why near misses are important and how each employee can help</a:t>
            </a:r>
          </a:p>
          <a:p>
            <a:pPr marL="685800" lvl="1" indent="-228600">
              <a:buFont typeface="Arial" pitchFamily="34" charset="0"/>
              <a:buChar char="•"/>
              <a:defRPr/>
            </a:pPr>
            <a:r>
              <a:rPr lang="en-US" dirty="0"/>
              <a:t>What is the role of each person in the near miss reporting process including individuals that manage the process</a:t>
            </a:r>
          </a:p>
          <a:p>
            <a:pPr marL="685800" lvl="1" indent="-228600">
              <a:buFont typeface="Arial" pitchFamily="34" charset="0"/>
              <a:buChar char="•"/>
              <a:defRPr/>
            </a:pPr>
            <a:r>
              <a:rPr lang="en-US" dirty="0"/>
              <a:t>What is the near miss management process and how does it work. Explain the complete process</a:t>
            </a:r>
          </a:p>
          <a:p>
            <a:pPr marL="685800" lvl="1" indent="-228600">
              <a:buFont typeface="Arial" pitchFamily="34" charset="0"/>
              <a:buChar char="•"/>
              <a:defRPr/>
            </a:pPr>
            <a:r>
              <a:rPr lang="en-US" dirty="0"/>
              <a:t>Who are the near miss team members and why are they on the team.  </a:t>
            </a:r>
          </a:p>
          <a:p>
            <a:pPr marL="685800" lvl="1" indent="-228600">
              <a:buFont typeface="Arial" pitchFamily="34" charset="0"/>
              <a:buChar char="•"/>
              <a:defRPr/>
            </a:pPr>
            <a:r>
              <a:rPr lang="en-US" dirty="0"/>
              <a:t>How are near miss incidents prioritized for action and by whom  </a:t>
            </a:r>
          </a:p>
          <a:p>
            <a:pPr marL="685800" lvl="1" indent="-228600">
              <a:buFont typeface="Arial" pitchFamily="34" charset="0"/>
              <a:buChar char="•"/>
              <a:defRPr/>
            </a:pPr>
            <a:r>
              <a:rPr lang="en-US" dirty="0"/>
              <a:t> The near miss team should develop a FAQ list and have them posted with the near miss policy.</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43368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are just two examples of </a:t>
            </a:r>
            <a:r>
              <a:rPr lang="en-US" u="none" dirty="0"/>
              <a:t>Near Miss reporting forms </a:t>
            </a:r>
            <a:r>
              <a:rPr lang="en-US" dirty="0"/>
              <a:t>that have been used or are currently in use.  There are many more examples available on the internet or through Workers’ Comp insurance providers and organizations such as the National Safety Council.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1236691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a:t>
            </a:r>
            <a:r>
              <a:rPr lang="en-US" baseline="0" dirty="0"/>
              <a:t> are many examples of near miss forms that can be obtained for free via the internet or other sources.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3356586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safety is about preventing injury and illness to employees. Therefore, it's about protecting the employers’ most valuable asset: its worker’s.</a:t>
            </a:r>
          </a:p>
          <a:p>
            <a:endParaRPr lang="en-US" dirty="0"/>
          </a:p>
          <a:p>
            <a:r>
              <a:rPr lang="en-US" dirty="0"/>
              <a:t>Near miss reporting </a:t>
            </a:r>
          </a:p>
          <a:p>
            <a:r>
              <a:rPr lang="en-US" dirty="0"/>
              <a:t>1.  Helps to formulate strategies,</a:t>
            </a:r>
          </a:p>
          <a:p>
            <a:r>
              <a:rPr lang="en-US" dirty="0"/>
              <a:t>2.  Reduce workplace injuries and fatalities, and </a:t>
            </a:r>
          </a:p>
          <a:p>
            <a:r>
              <a:rPr lang="en-US" dirty="0"/>
              <a:t>3.  Enhance the safety culture of the workforce. </a:t>
            </a:r>
          </a:p>
          <a:p>
            <a:endParaRPr lang="en-US" dirty="0"/>
          </a:p>
          <a:p>
            <a:r>
              <a:rPr lang="en-US" dirty="0"/>
              <a:t>A near miss system operated in the proper format is designed not only to identify near miss incidents but also to help break down communication barriers among co-workers and between supervisors and the employees on the front-line. </a:t>
            </a:r>
          </a:p>
          <a:p>
            <a:endParaRPr lang="en-US" dirty="0"/>
          </a:p>
          <a:p>
            <a:r>
              <a:rPr lang="en-US" dirty="0"/>
              <a:t>Effective and lasting change generally comes about when top management and all employees commit to adopting safety as a top priority.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3651343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132605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NEAR MISS — </a:t>
            </a:r>
            <a:r>
              <a:rPr lang="en-US" dirty="0"/>
              <a:t>A </a:t>
            </a:r>
            <a:r>
              <a:rPr lang="en-US" b="1" dirty="0"/>
              <a:t>near miss</a:t>
            </a:r>
            <a:r>
              <a:rPr lang="en-US" dirty="0"/>
              <a:t> is an unplanned event that did </a:t>
            </a:r>
            <a:r>
              <a:rPr lang="en-US" i="1" dirty="0"/>
              <a:t>not</a:t>
            </a:r>
            <a:r>
              <a:rPr lang="en-US" dirty="0"/>
              <a:t> result in injury, illness, or damage, but had the potential to do so. </a:t>
            </a:r>
          </a:p>
          <a:p>
            <a:r>
              <a:rPr lang="en-US" dirty="0"/>
              <a:t>Only a fortunate break in the chain of events prevented an injury, fatality or damage; in other words, a miss that was nonetheless very near. </a:t>
            </a:r>
          </a:p>
          <a:p>
            <a:r>
              <a:rPr lang="en-US" dirty="0"/>
              <a:t>A near miss describes incidents where, given a slight shift in time or distance, an injury, ill-health, or damage easily could have occurred but didn't this time.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318816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Although the label of “human error” is commonly applied to an initiating event, a faulty process or system invariably permits or compounds the harm and should be the focus of improvement in near miss situations.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1407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human lives and property damage, near misses are cheaper, zero-cost learning tools for safety than an actual injury or property loss would be. </a:t>
            </a:r>
          </a:p>
          <a:p>
            <a:r>
              <a:rPr lang="en-US" dirty="0"/>
              <a:t>As you see in the slide, a near miss incident can result from many circumstances. Conditions, behavior, machinery failure and so on.  </a:t>
            </a:r>
          </a:p>
          <a:p>
            <a:r>
              <a:rPr lang="en-US" dirty="0"/>
              <a:t>No matter what the condition, the events that caused the near miss are subjected to a root cause. </a:t>
            </a:r>
          </a:p>
          <a:p>
            <a:r>
              <a:rPr lang="en-US" dirty="0"/>
              <a:t>A “root cause analysis” must be conducted to identify the defect in the system that resulted in the error and also to determine the factors that may either amplify or mitigate the result.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339632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involved with workplace safety are very aware of the iceberg theory.  </a:t>
            </a:r>
            <a:br>
              <a:rPr lang="en-US" dirty="0"/>
            </a:br>
            <a:r>
              <a:rPr lang="en-US" dirty="0"/>
              <a:t>It’s very simple. For every recorded incident sitting above the surface, there are many unrecorded near misses submerged below the surface. </a:t>
            </a:r>
            <a:br>
              <a:rPr lang="en-US" dirty="0"/>
            </a:br>
            <a:r>
              <a:rPr lang="en-US" dirty="0"/>
              <a:t>If you capture the near misses and act on the causes you can reduce or eliminate actual incidents from occurring. </a:t>
            </a:r>
          </a:p>
          <a:p>
            <a:r>
              <a:rPr lang="en-US" dirty="0"/>
              <a:t>The process is simple but very effective.</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415502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1931 – Heinrich’s Theory.  This theory has been disputed over the years. </a:t>
            </a:r>
          </a:p>
          <a:p>
            <a:pPr eaLnBrk="1" hangingPunct="1">
              <a:spcBef>
                <a:spcPct val="0"/>
              </a:spcBef>
            </a:pPr>
            <a:r>
              <a:rPr lang="en-US" dirty="0"/>
              <a:t>Heinrich's often-stated belief that the predominant causes of no-injury incidents are identical with the predominant causes of incidents resulting in major injuries is not supported by convincing evidence and is questioned by several authors. </a:t>
            </a:r>
          </a:p>
          <a:p>
            <a:pPr eaLnBrk="1" hangingPunct="1">
              <a:spcBef>
                <a:spcPct val="0"/>
              </a:spcBef>
            </a:pPr>
            <a:r>
              <a:rPr lang="en-US" dirty="0"/>
              <a:t>Application of the premise results in misdirection since those who apply it may presume, inappropriately, that if they concentrate their efforts on the types of incidents that occur frequently, the potential for severe injury will be addressed.</a:t>
            </a:r>
          </a:p>
          <a:p>
            <a:pPr eaLnBrk="1" hangingPunct="1">
              <a:spcBef>
                <a:spcPct val="0"/>
              </a:spcBef>
            </a:pPr>
            <a:r>
              <a:rPr lang="en-US" dirty="0"/>
              <a:t>Investigation of numerous incidents resulting in fatality or serious injury by modern-day safety professionals leads to the conclusion that their causal factors are not linked to incidents that occur frequently and result in minor injury.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32152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ideal near miss event reporting system includes both mandatory (for incidents with high loss potential) and voluntary, non-punitive reporting by witnesses. </a:t>
            </a:r>
          </a:p>
          <a:p>
            <a:r>
              <a:rPr lang="en-US" dirty="0"/>
              <a:t>A key to any near miss report is the "lesson learned". </a:t>
            </a:r>
          </a:p>
          <a:p>
            <a:r>
              <a:rPr lang="en-US" dirty="0"/>
              <a:t>Near miss reports can describe what they observed throughout the event, and the factors that prevented a loss from occurring. </a:t>
            </a:r>
          </a:p>
          <a:p>
            <a:r>
              <a:rPr lang="en-US" dirty="0"/>
              <a:t>This information can then be used to identify and eradicate the root cause of the near miss incident.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116251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misses are smaller in scale, relatively simpler to analyze and easier to resolve. </a:t>
            </a:r>
          </a:p>
          <a:p>
            <a:r>
              <a:rPr lang="en-US" dirty="0"/>
              <a:t>Thus, capturing near misses not only provides an inexpensive means of learning, but also has some equally beneficial spin offs. </a:t>
            </a:r>
          </a:p>
          <a:p>
            <a:endParaRPr lang="en-US" dirty="0"/>
          </a:p>
          <a:p>
            <a:r>
              <a:rPr lang="en-US" dirty="0"/>
              <a:t>The process provides immense opportunity for "employee participation," a basic requirement for a successful EHS Program. </a:t>
            </a:r>
          </a:p>
          <a:p>
            <a:r>
              <a:rPr lang="en-US" dirty="0"/>
              <a:t>This embodies principles for behavior shift, responsibility sharing, awareness, and incentives. </a:t>
            </a:r>
          </a:p>
          <a:p>
            <a:endParaRPr lang="en-US" dirty="0"/>
          </a:p>
          <a:p>
            <a:r>
              <a:rPr lang="en-US" dirty="0"/>
              <a:t>One of the primary workplace problems Near Miss Incident reporting attempts to solve directly or indirectly is to try to create an open culture whereby everyone shares and contributes in a responsible manner. </a:t>
            </a:r>
          </a:p>
          <a:p>
            <a:r>
              <a:rPr lang="en-US" dirty="0"/>
              <a:t>Near-Miss reporting has been shown to increase employee relationships and encourage teamwork in creating a safer work environment.</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93401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15/06/2021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DACD11-9931-42E0-8189-361147A0C506}"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2CF3A9-4C09-4294-8149-8808D8F8A1C9}"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93ABEA-86FE-4E45-A4EF-33BF6CE199D5}"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1220F25-56E8-429F-AF11-69488B497EC7}" type="datetime1">
              <a:rPr lang="en-US"/>
              <a:pPr>
                <a:defRPr/>
              </a:pPr>
              <a:t>15/06/2021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B1A03A-0C7F-49E1-BF8E-D9AF69871A63}" type="datetime1">
              <a:rPr lang="en-US"/>
              <a:pPr>
                <a:defRPr/>
              </a:pPr>
              <a:t>15/06/2021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DA93AF-D76E-40DC-BDFA-7FBEAEBE5102}" type="datetime1">
              <a:rPr lang="en-US"/>
              <a:pPr>
                <a:defRPr/>
              </a:pPr>
              <a:t>15/06/2021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015CB-67A0-4EAD-9BDB-A0461F2D0F50}" type="datetime1">
              <a:rPr lang="en-US"/>
              <a:pPr>
                <a:defRPr/>
              </a:pPr>
              <a:t>15/06/2021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27A9-CFFE-4860-9E59-346EE159626A}" type="datetime1">
              <a:rPr lang="en-US"/>
              <a:pPr>
                <a:defRPr/>
              </a:pPr>
              <a:t>15/06/2021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8BAE4C-6DC9-45F2-BB9B-77797720D8E1}" type="datetime1">
              <a:rPr lang="en-US"/>
              <a:pPr>
                <a:defRPr/>
              </a:pPr>
              <a:t>15/06/2021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8ABDBC-3EA6-4802-90D6-99D8491F1F0C}"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8EF398-3F31-4454-9FDF-DA8C9FC5F88F}"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15/06/2021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15/06/2021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15/06/2021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15/06/2021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15/06/2021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15/06/2021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15/06/2021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15/06/2021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4B0819-E2D6-4E53-AE60-B177B9D69D27}" type="datetime1">
              <a:rPr lang="en-US"/>
              <a:pPr>
                <a:defRPr/>
              </a:pPr>
              <a:t>15/06/2021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54496"/>
            <a:ext cx="5334000" cy="533400"/>
          </a:xfrm>
        </p:spPr>
        <p:txBody>
          <a:bodyPr/>
          <a:lstStyle/>
          <a:p>
            <a:pPr eaLnBrk="1" hangingPunct="1"/>
            <a:r>
              <a:rPr lang="en-US" sz="2800" b="1" dirty="0">
                <a:solidFill>
                  <a:schemeClr val="bg1"/>
                </a:solidFill>
                <a:latin typeface="Verdana" pitchFamily="34" charset="0"/>
              </a:rPr>
              <a:t>NEAR MISS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7" name="Picture 5" descr="Near Miss-Two Plan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0915" y="1701415"/>
            <a:ext cx="5867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Near Miss Management Stages</a:t>
            </a:r>
          </a:p>
        </p:txBody>
      </p:sp>
      <p:sp>
        <p:nvSpPr>
          <p:cNvPr id="4099" name="Subtitle 2"/>
          <p:cNvSpPr>
            <a:spLocks noGrp="1"/>
          </p:cNvSpPr>
          <p:nvPr>
            <p:ph type="subTitle" idx="1"/>
          </p:nvPr>
        </p:nvSpPr>
        <p:spPr>
          <a:xfrm>
            <a:off x="383646" y="2057400"/>
            <a:ext cx="4038600" cy="3505200"/>
          </a:xfrm>
        </p:spPr>
        <p:txBody>
          <a:bodyPr/>
          <a:lstStyle/>
          <a:p>
            <a:pPr marL="342900" indent="-342900" algn="l">
              <a:buFont typeface="Wingdings" pitchFamily="2" charset="2"/>
              <a:buChar char="§"/>
            </a:pPr>
            <a:r>
              <a:rPr lang="en-US" dirty="0">
                <a:solidFill>
                  <a:schemeClr val="tx1"/>
                </a:solidFill>
              </a:rPr>
              <a:t>Identification</a:t>
            </a:r>
          </a:p>
          <a:p>
            <a:pPr marL="342900" indent="-342900" algn="l">
              <a:buFont typeface="Wingdings" pitchFamily="2" charset="2"/>
              <a:buChar char="§"/>
            </a:pPr>
            <a:r>
              <a:rPr lang="en-US" dirty="0">
                <a:solidFill>
                  <a:schemeClr val="tx1"/>
                </a:solidFill>
              </a:rPr>
              <a:t>Disclosure</a:t>
            </a:r>
          </a:p>
          <a:p>
            <a:pPr marL="342900" indent="-342900" algn="l">
              <a:buFont typeface="Wingdings" pitchFamily="2" charset="2"/>
              <a:buChar char="§"/>
            </a:pPr>
            <a:r>
              <a:rPr lang="en-US" dirty="0">
                <a:solidFill>
                  <a:schemeClr val="tx1"/>
                </a:solidFill>
              </a:rPr>
              <a:t>Distribution</a:t>
            </a:r>
          </a:p>
          <a:p>
            <a:pPr marL="342900" indent="-342900" algn="l">
              <a:buFont typeface="Wingdings" pitchFamily="2" charset="2"/>
              <a:buChar char="§"/>
            </a:pPr>
            <a:r>
              <a:rPr lang="en-US" dirty="0">
                <a:solidFill>
                  <a:schemeClr val="tx1"/>
                </a:solidFill>
              </a:rPr>
              <a:t>Root-Cause Analysis</a:t>
            </a:r>
          </a:p>
          <a:p>
            <a:pPr marL="342900" indent="-342900" algn="l">
              <a:buFont typeface="Wingdings" pitchFamily="2" charset="2"/>
              <a:buChar char="§"/>
            </a:pPr>
            <a:r>
              <a:rPr lang="en-US" dirty="0">
                <a:solidFill>
                  <a:schemeClr val="tx1"/>
                </a:solidFill>
              </a:rPr>
              <a:t>Solution Identification</a:t>
            </a:r>
          </a:p>
          <a:p>
            <a:pPr marL="342900" indent="-342900" algn="l">
              <a:buFont typeface="Wingdings" pitchFamily="2" charset="2"/>
              <a:buChar char="§"/>
            </a:pPr>
            <a:r>
              <a:rPr lang="en-US" dirty="0">
                <a:solidFill>
                  <a:schemeClr val="tx1"/>
                </a:solidFill>
              </a:rPr>
              <a:t>Dissemination </a:t>
            </a:r>
          </a:p>
          <a:p>
            <a:pPr marL="342900" indent="-342900" algn="l">
              <a:buFont typeface="Wingdings" pitchFamily="2" charset="2"/>
              <a:buChar char="§"/>
            </a:pPr>
            <a:r>
              <a:rPr lang="en-US" dirty="0">
                <a:solidFill>
                  <a:schemeClr val="tx1"/>
                </a:solidFill>
              </a:rPr>
              <a:t>Resolution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6" descr="Near Miss-Race Car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2246" y="2209800"/>
            <a:ext cx="4489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30606" y="5334000"/>
            <a:ext cx="1072730" cy="369332"/>
          </a:xfrm>
          <a:prstGeom prst="rect">
            <a:avLst/>
          </a:prstGeom>
        </p:spPr>
        <p:txBody>
          <a:bodyPr wrap="none">
            <a:spAutoFit/>
          </a:bodyPr>
          <a:lstStyle/>
          <a:p>
            <a:pPr algn="ctr" eaLnBrk="1" hangingPunct="1"/>
            <a:r>
              <a:rPr lang="en-US" dirty="0">
                <a:latin typeface="Verdana" pitchFamily="34" charset="0"/>
              </a:rPr>
              <a:t>Almost!</a:t>
            </a:r>
          </a:p>
        </p:txBody>
      </p:sp>
    </p:spTree>
    <p:extLst>
      <p:ext uri="{BB962C8B-B14F-4D97-AF65-F5344CB8AC3E}">
        <p14:creationId xmlns:p14="http://schemas.microsoft.com/office/powerpoint/2010/main" val="138742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Identification</a:t>
            </a:r>
          </a:p>
        </p:txBody>
      </p:sp>
      <p:sp>
        <p:nvSpPr>
          <p:cNvPr id="4099" name="Subtitle 2"/>
          <p:cNvSpPr>
            <a:spLocks noGrp="1"/>
          </p:cNvSpPr>
          <p:nvPr>
            <p:ph type="subTitle" idx="1"/>
          </p:nvPr>
        </p:nvSpPr>
        <p:spPr>
          <a:xfrm>
            <a:off x="457200" y="1524000"/>
            <a:ext cx="7924800" cy="4343400"/>
          </a:xfrm>
        </p:spPr>
        <p:txBody>
          <a:bodyPr/>
          <a:lstStyle/>
          <a:p>
            <a:pPr marL="342900" indent="-342900" algn="l">
              <a:buFont typeface="Wingdings" panose="05000000000000000000" pitchFamily="2" charset="2"/>
              <a:buChar char="§"/>
            </a:pPr>
            <a:r>
              <a:rPr lang="en-US" dirty="0">
                <a:solidFill>
                  <a:schemeClr val="tx1"/>
                </a:solidFill>
              </a:rPr>
              <a:t>First stage of process.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Sometimes issue not obvious.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May not be recognized as near miss.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Need consistency in definition and perception.</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When in doubt, consider as near miss.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336" y="1333500"/>
            <a:ext cx="3347996" cy="1756410"/>
          </a:xfrm>
          <a:prstGeom prst="rect">
            <a:avLst/>
          </a:prstGeom>
        </p:spPr>
      </p:pic>
    </p:spTree>
    <p:extLst>
      <p:ext uri="{BB962C8B-B14F-4D97-AF65-F5344CB8AC3E}">
        <p14:creationId xmlns:p14="http://schemas.microsoft.com/office/powerpoint/2010/main" val="84620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Disclosure</a:t>
            </a:r>
          </a:p>
        </p:txBody>
      </p:sp>
      <p:sp>
        <p:nvSpPr>
          <p:cNvPr id="4099" name="Subtitle 2"/>
          <p:cNvSpPr>
            <a:spLocks noGrp="1"/>
          </p:cNvSpPr>
          <p:nvPr>
            <p:ph type="subTitle" idx="1"/>
          </p:nvPr>
        </p:nvSpPr>
        <p:spPr>
          <a:xfrm>
            <a:off x="609600" y="1676400"/>
            <a:ext cx="7924800" cy="4038600"/>
          </a:xfrm>
        </p:spPr>
        <p:txBody>
          <a:bodyPr/>
          <a:lstStyle/>
          <a:p>
            <a:pPr marL="342900" indent="-342900" algn="l">
              <a:buFont typeface="Wingdings" panose="05000000000000000000" pitchFamily="2" charset="2"/>
              <a:buChar char="§"/>
            </a:pPr>
            <a:r>
              <a:rPr lang="en-US" dirty="0">
                <a:solidFill>
                  <a:schemeClr val="tx1"/>
                </a:solidFill>
              </a:rPr>
              <a:t>Employees need to feel comfortable reporting near misses.</a:t>
            </a:r>
          </a:p>
          <a:p>
            <a:pPr marL="342900" indent="-342900" algn="l">
              <a:buFont typeface="Arial" pitchFamily="34" charset="0"/>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Employees should not fear disciplinary action  or peer pressure by reporting.</a:t>
            </a:r>
          </a:p>
          <a:p>
            <a:pPr marL="342900" indent="-342900" algn="l">
              <a:buFont typeface="Arial" pitchFamily="34" charset="0"/>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Organization’s safety culture is such that reporting a near miss is important and necessary.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221597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Distribution</a:t>
            </a:r>
          </a:p>
        </p:txBody>
      </p:sp>
      <p:sp>
        <p:nvSpPr>
          <p:cNvPr id="4099" name="Subtitle 2"/>
          <p:cNvSpPr>
            <a:spLocks noGrp="1"/>
          </p:cNvSpPr>
          <p:nvPr>
            <p:ph type="subTitle" idx="1"/>
          </p:nvPr>
        </p:nvSpPr>
        <p:spPr>
          <a:xfrm>
            <a:off x="609600" y="1676400"/>
            <a:ext cx="7924800" cy="3962400"/>
          </a:xfrm>
        </p:spPr>
        <p:txBody>
          <a:bodyPr/>
          <a:lstStyle/>
          <a:p>
            <a:pPr marL="342900" indent="-342900" algn="l">
              <a:buFont typeface="Wingdings" panose="05000000000000000000" pitchFamily="2" charset="2"/>
              <a:buChar char="§"/>
            </a:pPr>
            <a:r>
              <a:rPr lang="en-US" dirty="0">
                <a:solidFill>
                  <a:schemeClr val="tx1"/>
                </a:solidFill>
              </a:rPr>
              <a:t>Information transferred from individual reporting to those who will make decisions regarding preventative actions.</a:t>
            </a:r>
          </a:p>
          <a:p>
            <a:pPr marL="342900" indent="-342900" algn="l">
              <a:buFont typeface="Wingdings" panose="05000000000000000000" pitchFamily="2" charset="2"/>
              <a:buChar char="§"/>
            </a:pPr>
            <a:r>
              <a:rPr lang="en-US" dirty="0">
                <a:solidFill>
                  <a:schemeClr val="tx1"/>
                </a:solidFill>
              </a:rPr>
              <a:t>Rapid distribution of near miss information is foremost.</a:t>
            </a:r>
          </a:p>
          <a:p>
            <a:pPr marL="342900" indent="-342900" algn="l">
              <a:buFont typeface="Wingdings" panose="05000000000000000000" pitchFamily="2" charset="2"/>
              <a:buChar char="§"/>
            </a:pPr>
            <a:r>
              <a:rPr lang="en-US" dirty="0">
                <a:solidFill>
                  <a:schemeClr val="tx1"/>
                </a:solidFill>
              </a:rPr>
              <a:t>Quick distribution helps ensure fast resolution which reduces likelihood of potential accident occurring. </a:t>
            </a:r>
          </a:p>
          <a:p>
            <a:pPr marL="342900" indent="-342900" algn="l">
              <a:buFont typeface="Wingdings" panose="05000000000000000000" pitchFamily="2" charset="2"/>
              <a:buChar char="§"/>
            </a:pPr>
            <a:r>
              <a:rPr lang="en-US" dirty="0">
                <a:solidFill>
                  <a:schemeClr val="tx1"/>
                </a:solidFill>
              </a:rPr>
              <a:t>Follow up should occur quickly.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426695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Direct &amp; Root-Cause Analysis</a:t>
            </a:r>
          </a:p>
        </p:txBody>
      </p:sp>
      <p:sp>
        <p:nvSpPr>
          <p:cNvPr id="4099" name="Subtitle 2"/>
          <p:cNvSpPr>
            <a:spLocks noGrp="1"/>
          </p:cNvSpPr>
          <p:nvPr>
            <p:ph type="subTitle" idx="1"/>
          </p:nvPr>
        </p:nvSpPr>
        <p:spPr>
          <a:xfrm>
            <a:off x="609600" y="1447800"/>
            <a:ext cx="7924800" cy="4343400"/>
          </a:xfrm>
        </p:spPr>
        <p:txBody>
          <a:bodyPr/>
          <a:lstStyle/>
          <a:p>
            <a:pPr marL="457200" indent="-457200" algn="l">
              <a:buFont typeface="Wingdings" pitchFamily="2" charset="2"/>
              <a:buChar char="§"/>
            </a:pPr>
            <a:r>
              <a:rPr lang="en-US" dirty="0">
                <a:solidFill>
                  <a:schemeClr val="tx1"/>
                </a:solidFill>
              </a:rPr>
              <a:t>Analyzing an incident, it is necessary to:</a:t>
            </a:r>
          </a:p>
          <a:p>
            <a:pPr algn="l"/>
            <a:endParaRPr lang="en-US" sz="2800" dirty="0">
              <a:solidFill>
                <a:schemeClr val="tx1"/>
              </a:solidFill>
            </a:endParaRPr>
          </a:p>
          <a:p>
            <a:pPr marL="342900" indent="-342900" algn="l">
              <a:buFont typeface="Courier New" pitchFamily="49" charset="0"/>
              <a:buChar char="o"/>
            </a:pPr>
            <a:r>
              <a:rPr lang="en-US" dirty="0">
                <a:solidFill>
                  <a:schemeClr val="tx1"/>
                </a:solidFill>
              </a:rPr>
              <a:t>Assess the direct and underlying root causes that contributed to an incident.</a:t>
            </a:r>
          </a:p>
          <a:p>
            <a:pPr marL="342900" indent="-342900" algn="l">
              <a:buFont typeface="Courier New" pitchFamily="49" charset="0"/>
              <a:buChar char="o"/>
            </a:pPr>
            <a:r>
              <a:rPr lang="en-US" dirty="0">
                <a:solidFill>
                  <a:schemeClr val="tx1"/>
                </a:solidFill>
              </a:rPr>
              <a:t>Determine corrective actions or solutions to rectify the root cause so that recurrence is less likely.</a:t>
            </a:r>
          </a:p>
          <a:p>
            <a:pPr algn="l"/>
            <a:endParaRPr lang="en-US" dirty="0">
              <a:solidFill>
                <a:schemeClr val="tx1"/>
              </a:solidFill>
            </a:endParaRPr>
          </a:p>
          <a:p>
            <a:pPr algn="l"/>
            <a:r>
              <a:rPr lang="en-US" dirty="0">
                <a:solidFill>
                  <a:schemeClr val="tx1"/>
                </a:solidFill>
                <a:cs typeface="Times New Roman" pitchFamily="18" charset="0"/>
              </a:rPr>
              <a:t>Root-cause analysis techniques can be used during near miss investigations.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374340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Direct &amp; Root-Cause Analysis</a:t>
            </a:r>
          </a:p>
        </p:txBody>
      </p:sp>
      <p:sp>
        <p:nvSpPr>
          <p:cNvPr id="4099" name="Subtitle 2"/>
          <p:cNvSpPr>
            <a:spLocks noGrp="1"/>
          </p:cNvSpPr>
          <p:nvPr>
            <p:ph type="subTitle" idx="1"/>
          </p:nvPr>
        </p:nvSpPr>
        <p:spPr>
          <a:xfrm>
            <a:off x="609600" y="1295400"/>
            <a:ext cx="7924800" cy="2895600"/>
          </a:xfrm>
        </p:spPr>
        <p:txBody>
          <a:bodyPr/>
          <a:lstStyle/>
          <a:p>
            <a:pPr marL="342900" indent="-342900" algn="l">
              <a:buFont typeface="Wingdings" panose="05000000000000000000" pitchFamily="2" charset="2"/>
              <a:buChar char="§"/>
            </a:pPr>
            <a:r>
              <a:rPr lang="en-US" dirty="0">
                <a:solidFill>
                  <a:schemeClr val="tx1"/>
                </a:solidFill>
                <a:cs typeface="Times New Roman" pitchFamily="18" charset="0"/>
              </a:rPr>
              <a:t>Depending on potential severity/complexity of near miss, cause determination can occur informally between reporting individual and direct supervisor.</a:t>
            </a:r>
          </a:p>
          <a:p>
            <a:pPr marL="342900" indent="-342900" algn="l">
              <a:buFont typeface="Wingdings" panose="05000000000000000000" pitchFamily="2" charset="2"/>
              <a:buChar char="§"/>
            </a:pPr>
            <a:r>
              <a:rPr lang="en-US" dirty="0">
                <a:solidFill>
                  <a:schemeClr val="tx1"/>
                </a:solidFill>
                <a:cs typeface="Times New Roman" pitchFamily="18" charset="0"/>
              </a:rPr>
              <a:t>Or may require formation of an investigation team for a thorough analysis with resulting recommendations.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3" descr="Near Miss-Stunt Aircraf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886200"/>
            <a:ext cx="33528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65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Solution Identification</a:t>
            </a:r>
          </a:p>
        </p:txBody>
      </p:sp>
      <p:sp>
        <p:nvSpPr>
          <p:cNvPr id="4099" name="Subtitle 2"/>
          <p:cNvSpPr>
            <a:spLocks noGrp="1"/>
          </p:cNvSpPr>
          <p:nvPr>
            <p:ph type="subTitle" idx="1"/>
          </p:nvPr>
        </p:nvSpPr>
        <p:spPr>
          <a:xfrm>
            <a:off x="533400" y="1371600"/>
            <a:ext cx="7924800" cy="4572000"/>
          </a:xfrm>
        </p:spPr>
        <p:txBody>
          <a:bodyPr/>
          <a:lstStyle/>
          <a:p>
            <a:pPr marL="342900" indent="-342900" algn="l">
              <a:buFont typeface="Wingdings" panose="05000000000000000000" pitchFamily="2" charset="2"/>
              <a:buChar char="§"/>
            </a:pPr>
            <a:r>
              <a:rPr lang="en-US" dirty="0">
                <a:solidFill>
                  <a:schemeClr val="tx1"/>
                </a:solidFill>
              </a:rPr>
              <a:t>For each cause, corrective actions need to be determined.</a:t>
            </a:r>
          </a:p>
          <a:p>
            <a:pPr marL="342900" indent="-342900" algn="l">
              <a:buFont typeface="Wingdings" panose="05000000000000000000" pitchFamily="2" charset="2"/>
              <a:buChar char="§"/>
            </a:pPr>
            <a:r>
              <a:rPr lang="en-US" dirty="0">
                <a:solidFill>
                  <a:schemeClr val="tx1"/>
                </a:solidFill>
              </a:rPr>
              <a:t>Ideally, corrective actions should eliminate potential for recurrence but may not always be feasible.</a:t>
            </a:r>
          </a:p>
          <a:p>
            <a:pPr marL="342900" indent="-342900" algn="l">
              <a:buFont typeface="Wingdings" panose="05000000000000000000" pitchFamily="2" charset="2"/>
              <a:buChar char="§"/>
            </a:pPr>
            <a:r>
              <a:rPr lang="en-US" dirty="0">
                <a:solidFill>
                  <a:schemeClr val="tx1"/>
                </a:solidFill>
              </a:rPr>
              <a:t>Desirable that solutions reduce likelihood of recurrence or at least reduce potential impact in case of recurrence.</a:t>
            </a:r>
          </a:p>
          <a:p>
            <a:pPr marL="342900" indent="-342900" algn="l">
              <a:buFont typeface="Wingdings" panose="05000000000000000000" pitchFamily="2" charset="2"/>
              <a:buChar char="§"/>
            </a:pPr>
            <a:r>
              <a:rPr lang="en-US" dirty="0">
                <a:solidFill>
                  <a:schemeClr val="tx1"/>
                </a:solidFill>
              </a:rPr>
              <a:t>All solutions should be scrutinized to assess whether there are other detracting factors (e.g. expense, employee acceptance, etc.)</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199224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a:solidFill>
                  <a:schemeClr val="bg1"/>
                </a:solidFill>
                <a:latin typeface="Verdana" pitchFamily="34" charset="0"/>
              </a:rPr>
              <a:t>Dissemination to Implementers</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Corrective actions should be sent to </a:t>
            </a:r>
            <a:r>
              <a:rPr lang="en-US" i="1" dirty="0">
                <a:solidFill>
                  <a:schemeClr val="tx1"/>
                </a:solidFill>
              </a:rPr>
              <a:t>all</a:t>
            </a:r>
            <a:r>
              <a:rPr lang="en-US" dirty="0">
                <a:solidFill>
                  <a:schemeClr val="tx1"/>
                </a:solidFill>
              </a:rPr>
              <a:t> persons who can benefit from information.</a:t>
            </a:r>
          </a:p>
          <a:p>
            <a:pPr marL="342900" indent="-342900" algn="l">
              <a:buFont typeface="Wingdings" panose="05000000000000000000" pitchFamily="2" charset="2"/>
              <a:buChar char="§"/>
            </a:pPr>
            <a:r>
              <a:rPr lang="en-US" dirty="0">
                <a:solidFill>
                  <a:schemeClr val="tx1"/>
                </a:solidFill>
              </a:rPr>
              <a:t>Should include individuals implementing corrective actions at location where near miss occurred.</a:t>
            </a:r>
          </a:p>
          <a:p>
            <a:pPr marL="342900" indent="-342900" algn="l">
              <a:buFont typeface="Wingdings" panose="05000000000000000000" pitchFamily="2" charset="2"/>
              <a:buChar char="§"/>
            </a:pPr>
            <a:r>
              <a:rPr lang="en-US" dirty="0">
                <a:solidFill>
                  <a:schemeClr val="tx1"/>
                </a:solidFill>
              </a:rPr>
              <a:t>May also be appropriate to provide information regarding near miss to larger audience.</a:t>
            </a:r>
          </a:p>
          <a:p>
            <a:pPr marL="342900" indent="-342900" algn="l">
              <a:buFont typeface="Wingdings" panose="05000000000000000000" pitchFamily="2" charset="2"/>
              <a:buChar char="§"/>
            </a:pPr>
            <a:r>
              <a:rPr lang="en-US" dirty="0">
                <a:solidFill>
                  <a:schemeClr val="tx1"/>
                </a:solidFill>
              </a:rPr>
              <a:t>Avenues to support information dissemination should be developed and utilized.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57508" y="4636240"/>
            <a:ext cx="2305492" cy="1527388"/>
          </a:xfrm>
          <a:prstGeom prst="rect">
            <a:avLst/>
          </a:prstGeom>
        </p:spPr>
      </p:pic>
    </p:spTree>
    <p:extLst>
      <p:ext uri="{BB962C8B-B14F-4D97-AF65-F5344CB8AC3E}">
        <p14:creationId xmlns:p14="http://schemas.microsoft.com/office/powerpoint/2010/main" val="116674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Resolution</a:t>
            </a:r>
          </a:p>
        </p:txBody>
      </p:sp>
      <p:sp>
        <p:nvSpPr>
          <p:cNvPr id="4099" name="Subtitle 2"/>
          <p:cNvSpPr>
            <a:spLocks noGrp="1"/>
          </p:cNvSpPr>
          <p:nvPr>
            <p:ph type="subTitle" idx="1"/>
          </p:nvPr>
        </p:nvSpPr>
        <p:spPr>
          <a:xfrm>
            <a:off x="609600" y="1143000"/>
            <a:ext cx="7924800" cy="4038600"/>
          </a:xfrm>
        </p:spPr>
        <p:txBody>
          <a:bodyPr/>
          <a:lstStyle/>
          <a:p>
            <a:pPr marL="342900" indent="-342900" algn="l">
              <a:buFont typeface="Wingdings" panose="05000000000000000000" pitchFamily="2" charset="2"/>
              <a:buChar char="§"/>
            </a:pPr>
            <a:r>
              <a:rPr lang="en-US" sz="2250" dirty="0">
                <a:solidFill>
                  <a:schemeClr val="tx1"/>
                </a:solidFill>
              </a:rPr>
              <a:t>Not only important to resolve near miss to ensure potential accidents do not occur, also essential to success of near miss program.</a:t>
            </a:r>
          </a:p>
          <a:p>
            <a:pPr marL="342900" indent="-342900" algn="l">
              <a:buFont typeface="Wingdings" panose="05000000000000000000" pitchFamily="2" charset="2"/>
              <a:buChar char="§"/>
            </a:pPr>
            <a:endParaRPr lang="en-US" sz="2250" dirty="0">
              <a:solidFill>
                <a:schemeClr val="tx1"/>
              </a:solidFill>
            </a:endParaRPr>
          </a:p>
          <a:p>
            <a:pPr marL="342900" indent="-342900" algn="l">
              <a:buFont typeface="Wingdings" panose="05000000000000000000" pitchFamily="2" charset="2"/>
              <a:buChar char="§"/>
            </a:pPr>
            <a:r>
              <a:rPr lang="en-US" sz="2250" dirty="0">
                <a:solidFill>
                  <a:schemeClr val="tx1"/>
                </a:solidFill>
              </a:rPr>
              <a:t>If employees don’t think near misses are acted upon they will not report in the future.</a:t>
            </a:r>
          </a:p>
          <a:p>
            <a:pPr marL="342900" indent="-342900" algn="l">
              <a:buFont typeface="Wingdings" panose="05000000000000000000" pitchFamily="2" charset="2"/>
              <a:buChar char="§"/>
            </a:pPr>
            <a:endParaRPr lang="en-US" sz="2250" dirty="0">
              <a:solidFill>
                <a:schemeClr val="tx1"/>
              </a:solidFill>
            </a:endParaRPr>
          </a:p>
          <a:p>
            <a:pPr marL="342900" indent="-342900" algn="l">
              <a:buFont typeface="Wingdings" panose="05000000000000000000" pitchFamily="2" charset="2"/>
              <a:buChar char="§"/>
            </a:pPr>
            <a:r>
              <a:rPr lang="en-US" sz="2250" dirty="0">
                <a:solidFill>
                  <a:schemeClr val="tx1"/>
                </a:solidFill>
              </a:rPr>
              <a:t>Resolutions should be promoted and tracked.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294909"/>
            <a:ext cx="1599870" cy="1965798"/>
          </a:xfrm>
          <a:prstGeom prst="rect">
            <a:avLst/>
          </a:prstGeom>
        </p:spPr>
      </p:pic>
    </p:spTree>
    <p:extLst>
      <p:ext uri="{BB962C8B-B14F-4D97-AF65-F5344CB8AC3E}">
        <p14:creationId xmlns:p14="http://schemas.microsoft.com/office/powerpoint/2010/main" val="146435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a:solidFill>
                  <a:schemeClr val="bg1"/>
                </a:solidFill>
                <a:latin typeface="Verdana" pitchFamily="34" charset="0"/>
              </a:rPr>
              <a:t>Near Miss Management System</a:t>
            </a:r>
          </a:p>
        </p:txBody>
      </p:sp>
      <p:sp>
        <p:nvSpPr>
          <p:cNvPr id="4099" name="Subtitle 2"/>
          <p:cNvSpPr>
            <a:spLocks noGrp="1"/>
          </p:cNvSpPr>
          <p:nvPr>
            <p:ph type="subTitle" idx="1"/>
          </p:nvPr>
        </p:nvSpPr>
        <p:spPr>
          <a:xfrm>
            <a:off x="609600" y="1524000"/>
            <a:ext cx="7924800" cy="3733800"/>
          </a:xfrm>
        </p:spPr>
        <p:txBody>
          <a:bodyPr/>
          <a:lstStyle/>
          <a:p>
            <a:pPr marL="342900" indent="-342900" algn="l">
              <a:buFont typeface="Wingdings" pitchFamily="2" charset="2"/>
              <a:buChar char="§"/>
            </a:pPr>
            <a:r>
              <a:rPr lang="en-US" dirty="0">
                <a:solidFill>
                  <a:schemeClr val="tx1"/>
                </a:solidFill>
              </a:rPr>
              <a:t>Three key components of a near miss management system:</a:t>
            </a:r>
          </a:p>
          <a:p>
            <a:pPr algn="l"/>
            <a:endParaRPr lang="en-US" dirty="0">
              <a:solidFill>
                <a:schemeClr val="tx1"/>
              </a:solidFill>
            </a:endParaRPr>
          </a:p>
          <a:p>
            <a:pPr algn="l"/>
            <a:r>
              <a:rPr lang="en-US" dirty="0">
                <a:solidFill>
                  <a:schemeClr val="tx1"/>
                </a:solidFill>
              </a:rPr>
              <a:t>           1. Management Process</a:t>
            </a:r>
          </a:p>
          <a:p>
            <a:pPr algn="l"/>
            <a:endParaRPr lang="en-US" dirty="0">
              <a:solidFill>
                <a:schemeClr val="tx1"/>
              </a:solidFill>
            </a:endParaRPr>
          </a:p>
          <a:p>
            <a:pPr algn="l"/>
            <a:r>
              <a:rPr lang="en-US" dirty="0">
                <a:solidFill>
                  <a:schemeClr val="tx1"/>
                </a:solidFill>
              </a:rPr>
              <a:t>           2. Tools to manage the system</a:t>
            </a:r>
          </a:p>
          <a:p>
            <a:pPr algn="l"/>
            <a:endParaRPr lang="en-US" dirty="0">
              <a:solidFill>
                <a:schemeClr val="tx1"/>
              </a:solidFill>
            </a:endParaRPr>
          </a:p>
          <a:p>
            <a:pPr algn="l"/>
            <a:r>
              <a:rPr lang="en-US" dirty="0">
                <a:solidFill>
                  <a:schemeClr val="tx1"/>
                </a:solidFill>
              </a:rPr>
              <a:t>           3. Employee Training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1200" y="4343400"/>
            <a:ext cx="2438400" cy="1828800"/>
          </a:xfrm>
          <a:prstGeom prst="rect">
            <a:avLst/>
          </a:prstGeom>
        </p:spPr>
      </p:pic>
    </p:spTree>
    <p:extLst>
      <p:ext uri="{BB962C8B-B14F-4D97-AF65-F5344CB8AC3E}">
        <p14:creationId xmlns:p14="http://schemas.microsoft.com/office/powerpoint/2010/main" val="309205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Topics</a:t>
            </a:r>
          </a:p>
        </p:txBody>
      </p:sp>
      <p:sp>
        <p:nvSpPr>
          <p:cNvPr id="4099" name="Subtitle 2"/>
          <p:cNvSpPr>
            <a:spLocks noGrp="1"/>
          </p:cNvSpPr>
          <p:nvPr>
            <p:ph type="subTitle" idx="1"/>
          </p:nvPr>
        </p:nvSpPr>
        <p:spPr>
          <a:xfrm>
            <a:off x="1600200" y="1295400"/>
            <a:ext cx="4953000" cy="4800600"/>
          </a:xfrm>
        </p:spPr>
        <p:txBody>
          <a:bodyPr/>
          <a:lstStyle/>
          <a:p>
            <a:pPr marL="342900" indent="-342900" algn="l">
              <a:buFont typeface="Wingdings" pitchFamily="2" charset="2"/>
              <a:buChar char="§"/>
            </a:pPr>
            <a:r>
              <a:rPr lang="en-US" dirty="0">
                <a:solidFill>
                  <a:schemeClr val="tx1"/>
                </a:solidFill>
              </a:rPr>
              <a:t>Definition of a Near Miss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Conditions/Incidents </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Reporting</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Management Stages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Management System</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Report Forms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1981200"/>
            <a:ext cx="3247017" cy="2142460"/>
          </a:xfrm>
          <a:prstGeom prst="rect">
            <a:avLst/>
          </a:prstGeom>
        </p:spPr>
      </p:pic>
    </p:spTree>
    <p:extLst>
      <p:ext uri="{BB962C8B-B14F-4D97-AF65-F5344CB8AC3E}">
        <p14:creationId xmlns:p14="http://schemas.microsoft.com/office/powerpoint/2010/main" val="369718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System Management</a:t>
            </a:r>
          </a:p>
        </p:txBody>
      </p:sp>
      <p:sp>
        <p:nvSpPr>
          <p:cNvPr id="4099" name="Subtitle 2"/>
          <p:cNvSpPr>
            <a:spLocks noGrp="1"/>
          </p:cNvSpPr>
          <p:nvPr>
            <p:ph type="subTitle" idx="1"/>
          </p:nvPr>
        </p:nvSpPr>
        <p:spPr>
          <a:xfrm>
            <a:off x="762000" y="1295400"/>
            <a:ext cx="7924800" cy="4800600"/>
          </a:xfrm>
        </p:spPr>
        <p:txBody>
          <a:bodyPr/>
          <a:lstStyle/>
          <a:p>
            <a:pPr marL="342900" indent="-342900" algn="l">
              <a:buFont typeface="Wingdings" pitchFamily="2" charset="2"/>
              <a:buChar char="§"/>
            </a:pPr>
            <a:r>
              <a:rPr lang="en-US" dirty="0">
                <a:solidFill>
                  <a:schemeClr val="tx1"/>
                </a:solidFill>
              </a:rPr>
              <a:t>Develop Near Miss Management Team:</a:t>
            </a:r>
          </a:p>
          <a:p>
            <a:pPr algn="l"/>
            <a:r>
              <a:rPr lang="en-US" dirty="0">
                <a:solidFill>
                  <a:schemeClr val="tx1"/>
                </a:solidFill>
              </a:rPr>
              <a:t> </a:t>
            </a:r>
            <a:r>
              <a:rPr lang="en-US" dirty="0">
                <a:solidFill>
                  <a:schemeClr val="tx1"/>
                </a:solidFill>
                <a:cs typeface="Times New Roman" pitchFamily="18" charset="0"/>
              </a:rPr>
              <a:t>-</a:t>
            </a:r>
            <a:r>
              <a:rPr lang="en-US" dirty="0">
                <a:solidFill>
                  <a:schemeClr val="tx1"/>
                </a:solidFill>
                <a:latin typeface="Times New Roman" pitchFamily="18" charset="0"/>
                <a:cs typeface="Times New Roman" pitchFamily="18" charset="0"/>
              </a:rPr>
              <a:t> </a:t>
            </a:r>
            <a:r>
              <a:rPr lang="en-US" dirty="0">
                <a:solidFill>
                  <a:schemeClr val="tx1"/>
                </a:solidFill>
                <a:cs typeface="Times New Roman" pitchFamily="18" charset="0"/>
              </a:rPr>
              <a:t>To design company Near Miss system</a:t>
            </a:r>
          </a:p>
          <a:p>
            <a:pPr algn="l"/>
            <a:r>
              <a:rPr lang="en-US" dirty="0">
                <a:solidFill>
                  <a:schemeClr val="tx1"/>
                </a:solidFill>
                <a:cs typeface="Times New Roman" pitchFamily="18" charset="0"/>
              </a:rPr>
              <a:t> - To provide training for employees and</a:t>
            </a:r>
          </a:p>
          <a:p>
            <a:pPr algn="l"/>
            <a:r>
              <a:rPr lang="en-US" dirty="0">
                <a:solidFill>
                  <a:schemeClr val="tx1"/>
                </a:solidFill>
                <a:cs typeface="Times New Roman" pitchFamily="18" charset="0"/>
              </a:rPr>
              <a:t>    management</a:t>
            </a:r>
          </a:p>
          <a:p>
            <a:pPr algn="l"/>
            <a:r>
              <a:rPr lang="en-US" dirty="0">
                <a:solidFill>
                  <a:schemeClr val="tx1"/>
                </a:solidFill>
                <a:cs typeface="Times New Roman" pitchFamily="18" charset="0"/>
              </a:rPr>
              <a:t>-  To monitor system performance</a:t>
            </a:r>
          </a:p>
          <a:p>
            <a:pPr algn="l"/>
            <a:endParaRPr lang="en-US" dirty="0">
              <a:solidFill>
                <a:schemeClr val="tx1"/>
              </a:solidFill>
              <a:cs typeface="Times New Roman" pitchFamily="18" charset="0"/>
            </a:endParaRPr>
          </a:p>
          <a:p>
            <a:pPr marL="342900" indent="-342900" algn="l">
              <a:buFont typeface="Wingdings" pitchFamily="2" charset="2"/>
              <a:buChar char="§"/>
            </a:pPr>
            <a:r>
              <a:rPr lang="en-US" dirty="0">
                <a:solidFill>
                  <a:schemeClr val="tx1"/>
                </a:solidFill>
              </a:rPr>
              <a:t>Develop Near Miss Management Oversight Team:</a:t>
            </a:r>
          </a:p>
          <a:p>
            <a:pPr algn="l"/>
            <a:r>
              <a:rPr lang="en-US" dirty="0">
                <a:solidFill>
                  <a:schemeClr val="tx1"/>
                </a:solidFill>
              </a:rPr>
              <a:t> </a:t>
            </a:r>
            <a:r>
              <a:rPr lang="en-US" dirty="0">
                <a:solidFill>
                  <a:schemeClr val="tx1"/>
                </a:solidFill>
                <a:cs typeface="Times New Roman" pitchFamily="18" charset="0"/>
              </a:rPr>
              <a:t>-</a:t>
            </a:r>
            <a:r>
              <a:rPr lang="en-US" dirty="0">
                <a:solidFill>
                  <a:schemeClr val="tx1"/>
                </a:solidFill>
                <a:latin typeface="Times New Roman" pitchFamily="18" charset="0"/>
                <a:cs typeface="Times New Roman" pitchFamily="18" charset="0"/>
              </a:rPr>
              <a:t> </a:t>
            </a:r>
            <a:r>
              <a:rPr lang="en-US" dirty="0">
                <a:solidFill>
                  <a:schemeClr val="tx1"/>
                </a:solidFill>
                <a:cs typeface="Times New Roman" pitchFamily="18" charset="0"/>
              </a:rPr>
              <a:t>To provide high level guidance</a:t>
            </a:r>
          </a:p>
          <a:p>
            <a:pPr algn="l"/>
            <a:r>
              <a:rPr lang="en-US" dirty="0">
                <a:solidFill>
                  <a:schemeClr val="tx1"/>
                </a:solidFill>
                <a:cs typeface="Times New Roman" pitchFamily="18" charset="0"/>
              </a:rPr>
              <a:t> - To monitor Near Miss Management Team’s</a:t>
            </a:r>
          </a:p>
          <a:p>
            <a:pPr algn="l"/>
            <a:r>
              <a:rPr lang="en-US" dirty="0">
                <a:solidFill>
                  <a:schemeClr val="tx1"/>
                </a:solidFill>
                <a:cs typeface="Times New Roman" pitchFamily="18" charset="0"/>
              </a:rPr>
              <a:t>    performance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314350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Tools for System Management</a:t>
            </a:r>
          </a:p>
        </p:txBody>
      </p:sp>
      <p:sp>
        <p:nvSpPr>
          <p:cNvPr id="4099" name="Subtitle 2"/>
          <p:cNvSpPr>
            <a:spLocks noGrp="1"/>
          </p:cNvSpPr>
          <p:nvPr>
            <p:ph type="subTitle" idx="1"/>
          </p:nvPr>
        </p:nvSpPr>
        <p:spPr>
          <a:xfrm>
            <a:off x="762000" y="1143000"/>
            <a:ext cx="7924800" cy="3352800"/>
          </a:xfrm>
        </p:spPr>
        <p:txBody>
          <a:bodyPr/>
          <a:lstStyle/>
          <a:p>
            <a:pPr algn="l"/>
            <a:r>
              <a:rPr lang="en-US" dirty="0">
                <a:solidFill>
                  <a:schemeClr val="tx1"/>
                </a:solidFill>
              </a:rPr>
              <a:t>Electronic tracking system suggested:</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     </a:t>
            </a:r>
            <a:r>
              <a:rPr lang="en-US" dirty="0">
                <a:solidFill>
                  <a:schemeClr val="tx1"/>
                </a:solidFill>
                <a:cs typeface="Times New Roman" pitchFamily="18" charset="0"/>
              </a:rPr>
              <a:t>     Data collection</a:t>
            </a:r>
          </a:p>
          <a:p>
            <a:pPr marL="342900" indent="-342900" algn="l">
              <a:buFont typeface="Wingdings" panose="05000000000000000000" pitchFamily="2" charset="2"/>
              <a:buChar char="§"/>
            </a:pPr>
            <a:r>
              <a:rPr lang="en-US" dirty="0">
                <a:solidFill>
                  <a:schemeClr val="tx1"/>
                </a:solidFill>
                <a:cs typeface="Times New Roman" pitchFamily="18" charset="0"/>
              </a:rPr>
              <a:t>          Develop graphs, charts, etc.</a:t>
            </a:r>
          </a:p>
          <a:p>
            <a:pPr marL="342900" indent="-342900" algn="l">
              <a:buFont typeface="Wingdings" panose="05000000000000000000" pitchFamily="2" charset="2"/>
              <a:buChar char="§"/>
            </a:pPr>
            <a:r>
              <a:rPr lang="en-US" dirty="0">
                <a:solidFill>
                  <a:schemeClr val="tx1"/>
                </a:solidFill>
                <a:cs typeface="Times New Roman" pitchFamily="18" charset="0"/>
              </a:rPr>
              <a:t>          Access information easily</a:t>
            </a:r>
          </a:p>
          <a:p>
            <a:pPr marL="342900" indent="-342900" algn="l">
              <a:buFont typeface="Wingdings" panose="05000000000000000000" pitchFamily="2" charset="2"/>
              <a:buChar char="§"/>
            </a:pPr>
            <a:r>
              <a:rPr lang="en-US" dirty="0">
                <a:solidFill>
                  <a:schemeClr val="tx1"/>
                </a:solidFill>
                <a:cs typeface="Times New Roman" pitchFamily="18" charset="0"/>
              </a:rPr>
              <a:t>          Information stored in one location</a:t>
            </a:r>
          </a:p>
          <a:p>
            <a:pPr marL="342900" indent="-342900" algn="l">
              <a:buFont typeface="Wingdings" panose="05000000000000000000" pitchFamily="2" charset="2"/>
              <a:buChar char="§"/>
            </a:pPr>
            <a:r>
              <a:rPr lang="en-US" dirty="0">
                <a:solidFill>
                  <a:schemeClr val="tx1"/>
                </a:solidFill>
                <a:cs typeface="Times New Roman" pitchFamily="18" charset="0"/>
              </a:rPr>
              <a:t>          Provide customized reporting</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343400"/>
            <a:ext cx="2514600" cy="1885950"/>
          </a:xfrm>
          <a:prstGeom prst="rect">
            <a:avLst/>
          </a:prstGeom>
        </p:spPr>
      </p:pic>
    </p:spTree>
    <p:extLst>
      <p:ext uri="{BB962C8B-B14F-4D97-AF65-F5344CB8AC3E}">
        <p14:creationId xmlns:p14="http://schemas.microsoft.com/office/powerpoint/2010/main" val="302077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Tools for System Management</a:t>
            </a:r>
          </a:p>
        </p:txBody>
      </p:sp>
      <p:sp>
        <p:nvSpPr>
          <p:cNvPr id="4099" name="Subtitle 2"/>
          <p:cNvSpPr>
            <a:spLocks noGrp="1"/>
          </p:cNvSpPr>
          <p:nvPr>
            <p:ph type="subTitle" idx="1"/>
          </p:nvPr>
        </p:nvSpPr>
        <p:spPr>
          <a:xfrm>
            <a:off x="609600" y="1219200"/>
            <a:ext cx="7924800" cy="2819400"/>
          </a:xfrm>
        </p:spPr>
        <p:txBody>
          <a:bodyPr/>
          <a:lstStyle/>
          <a:p>
            <a:pPr marL="342900" indent="-342900" algn="l">
              <a:buFont typeface="Arial" pitchFamily="34" charset="0"/>
              <a:buChar char="•"/>
            </a:pPr>
            <a:r>
              <a:rPr lang="en-US" dirty="0">
                <a:solidFill>
                  <a:schemeClr val="tx1"/>
                </a:solidFill>
              </a:rPr>
              <a:t>Develop an audit system:</a:t>
            </a:r>
          </a:p>
          <a:p>
            <a:pPr algn="l"/>
            <a:endParaRPr lang="en-US" dirty="0">
              <a:solidFill>
                <a:schemeClr val="tx1"/>
              </a:solidFill>
            </a:endParaRPr>
          </a:p>
          <a:p>
            <a:pPr marL="342900" indent="-342900" algn="l">
              <a:buFont typeface="Courier New" pitchFamily="49" charset="0"/>
              <a:buChar char="o"/>
            </a:pPr>
            <a:r>
              <a:rPr lang="en-US" dirty="0">
                <a:solidFill>
                  <a:schemeClr val="tx1"/>
                </a:solidFill>
              </a:rPr>
              <a:t>Quality control process to ensure system functioning properly</a:t>
            </a:r>
          </a:p>
          <a:p>
            <a:pPr marL="342900" indent="-342900" algn="l">
              <a:buFont typeface="Courier New" pitchFamily="49" charset="0"/>
              <a:buChar char="o"/>
            </a:pPr>
            <a:r>
              <a:rPr lang="en-US" dirty="0">
                <a:solidFill>
                  <a:schemeClr val="tx1"/>
                </a:solidFill>
              </a:rPr>
              <a:t>Provides avenue for continuous improvement of system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2" descr="C:\Documents and Settings\spakosh\Local Settings\Temporary Internet Files\Content.IE5\ISIUZGWC\MP90044697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8100" y="3581400"/>
            <a:ext cx="39878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41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Employee Training - Topics</a:t>
            </a:r>
          </a:p>
        </p:txBody>
      </p:sp>
      <p:sp>
        <p:nvSpPr>
          <p:cNvPr id="4099" name="Subtitle 2"/>
          <p:cNvSpPr>
            <a:spLocks noGrp="1"/>
          </p:cNvSpPr>
          <p:nvPr>
            <p:ph type="subTitle" idx="1"/>
          </p:nvPr>
        </p:nvSpPr>
        <p:spPr>
          <a:xfrm>
            <a:off x="609600" y="1219200"/>
            <a:ext cx="7924800" cy="3810000"/>
          </a:xfrm>
        </p:spPr>
        <p:txBody>
          <a:bodyPr/>
          <a:lstStyle/>
          <a:p>
            <a:pPr marL="342900" indent="-342900" algn="l">
              <a:buFont typeface="Wingdings" panose="05000000000000000000" pitchFamily="2" charset="2"/>
              <a:buChar char="§"/>
            </a:pPr>
            <a:r>
              <a:rPr lang="en-US" dirty="0">
                <a:solidFill>
                  <a:schemeClr val="tx1"/>
                </a:solidFill>
              </a:rPr>
              <a:t>What is a near miss and how to identify.</a:t>
            </a:r>
          </a:p>
          <a:p>
            <a:pPr marL="342900" indent="-342900" algn="l">
              <a:buFont typeface="Wingdings" panose="05000000000000000000" pitchFamily="2" charset="2"/>
              <a:buChar char="§"/>
            </a:pPr>
            <a:r>
              <a:rPr lang="en-US" dirty="0">
                <a:solidFill>
                  <a:schemeClr val="tx1"/>
                </a:solidFill>
              </a:rPr>
              <a:t>Why near misses are important.</a:t>
            </a:r>
          </a:p>
          <a:p>
            <a:pPr marL="342900" indent="-342900" algn="l">
              <a:buFont typeface="Wingdings" panose="05000000000000000000" pitchFamily="2" charset="2"/>
              <a:buChar char="§"/>
            </a:pPr>
            <a:r>
              <a:rPr lang="en-US" dirty="0">
                <a:solidFill>
                  <a:schemeClr val="tx1"/>
                </a:solidFill>
              </a:rPr>
              <a:t>Role in reporting near miss.</a:t>
            </a:r>
          </a:p>
          <a:p>
            <a:pPr marL="342900" indent="-342900" algn="l">
              <a:buFont typeface="Wingdings" panose="05000000000000000000" pitchFamily="2" charset="2"/>
              <a:buChar char="§"/>
            </a:pPr>
            <a:r>
              <a:rPr lang="en-US" dirty="0">
                <a:solidFill>
                  <a:schemeClr val="tx1"/>
                </a:solidFill>
              </a:rPr>
              <a:t>Near Miss Management Team members.</a:t>
            </a:r>
          </a:p>
          <a:p>
            <a:pPr marL="342900" indent="-342900" algn="l">
              <a:buFont typeface="Wingdings" panose="05000000000000000000" pitchFamily="2" charset="2"/>
              <a:buChar char="§"/>
            </a:pPr>
            <a:r>
              <a:rPr lang="en-US" dirty="0">
                <a:solidFill>
                  <a:schemeClr val="tx1"/>
                </a:solidFill>
              </a:rPr>
              <a:t>Near miss reporting process.</a:t>
            </a:r>
          </a:p>
          <a:p>
            <a:pPr marL="342900" indent="-342900" algn="l">
              <a:buFont typeface="Wingdings" panose="05000000000000000000" pitchFamily="2" charset="2"/>
              <a:buChar char="§"/>
            </a:pPr>
            <a:r>
              <a:rPr lang="en-US" dirty="0">
                <a:solidFill>
                  <a:schemeClr val="tx1"/>
                </a:solidFill>
              </a:rPr>
              <a:t>How to report a near miss.</a:t>
            </a:r>
          </a:p>
          <a:p>
            <a:pPr marL="342900" indent="-342900" algn="l">
              <a:buFont typeface="Wingdings" panose="05000000000000000000" pitchFamily="2" charset="2"/>
              <a:buChar char="§"/>
            </a:pPr>
            <a:r>
              <a:rPr lang="en-US" dirty="0">
                <a:solidFill>
                  <a:schemeClr val="tx1"/>
                </a:solidFill>
              </a:rPr>
              <a:t>How to get help with near miss/safety issues.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419599"/>
            <a:ext cx="2731245" cy="1809007"/>
          </a:xfrm>
          <a:prstGeom prst="rect">
            <a:avLst/>
          </a:prstGeom>
        </p:spPr>
      </p:pic>
    </p:spTree>
    <p:extLst>
      <p:ext uri="{BB962C8B-B14F-4D97-AF65-F5344CB8AC3E}">
        <p14:creationId xmlns:p14="http://schemas.microsoft.com/office/powerpoint/2010/main" val="298194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Near Miss Reporting Forms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graphicFrame>
        <p:nvGraphicFramePr>
          <p:cNvPr id="2" name="Object 1"/>
          <p:cNvGraphicFramePr>
            <a:graphicFrameLocks noChangeAspect="1"/>
          </p:cNvGraphicFramePr>
          <p:nvPr>
            <p:extLst>
              <p:ext uri="{D42A27DB-BD31-4B8C-83A1-F6EECF244321}">
                <p14:modId xmlns:p14="http://schemas.microsoft.com/office/powerpoint/2010/main" val="3550408492"/>
              </p:ext>
            </p:extLst>
          </p:nvPr>
        </p:nvGraphicFramePr>
        <p:xfrm>
          <a:off x="685800" y="1371600"/>
          <a:ext cx="3773487" cy="4884738"/>
        </p:xfrm>
        <a:graphic>
          <a:graphicData uri="http://schemas.openxmlformats.org/presentationml/2006/ole">
            <mc:AlternateContent xmlns:mc="http://schemas.openxmlformats.org/markup-compatibility/2006">
              <mc:Choice xmlns:v="urn:schemas-microsoft-com:vml" Requires="v">
                <p:oleObj spid="_x0000_s1060" name="Acrobat Document" r:id="rId4" imgW="5829300" imgH="7543800" progId="AcroExch.Document.7">
                  <p:embed/>
                </p:oleObj>
              </mc:Choice>
              <mc:Fallback>
                <p:oleObj name="Acrobat Document" r:id="rId4" imgW="5829300" imgH="75438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3773487"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20393944"/>
              </p:ext>
            </p:extLst>
          </p:nvPr>
        </p:nvGraphicFramePr>
        <p:xfrm>
          <a:off x="4876800" y="1676400"/>
          <a:ext cx="3511550" cy="4545013"/>
        </p:xfrm>
        <a:graphic>
          <a:graphicData uri="http://schemas.openxmlformats.org/presentationml/2006/ole">
            <mc:AlternateContent xmlns:mc="http://schemas.openxmlformats.org/markup-compatibility/2006">
              <mc:Choice xmlns:v="urn:schemas-microsoft-com:vml" Requires="v">
                <p:oleObj spid="_x0000_s1061" name="Acrobat Document" r:id="rId6" imgW="5829300" imgH="7543800" progId="AcroExch.Document.7">
                  <p:embed/>
                </p:oleObj>
              </mc:Choice>
              <mc:Fallback>
                <p:oleObj name="Acrobat Document" r:id="rId6" imgW="5829300" imgH="7543800"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676400"/>
                        <a:ext cx="351155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15000" y="1219199"/>
            <a:ext cx="2209800" cy="461665"/>
          </a:xfrm>
          <a:prstGeom prst="rect">
            <a:avLst/>
          </a:prstGeom>
          <a:noFill/>
        </p:spPr>
        <p:txBody>
          <a:bodyPr wrap="square" rtlCol="0">
            <a:spAutoFit/>
          </a:bodyPr>
          <a:lstStyle/>
          <a:p>
            <a:r>
              <a:rPr lang="en-US" sz="2400" b="1" dirty="0">
                <a:solidFill>
                  <a:srgbClr val="FF0000"/>
                </a:solidFill>
              </a:rPr>
              <a:t>Examples</a:t>
            </a:r>
          </a:p>
        </p:txBody>
      </p:sp>
    </p:spTree>
    <p:extLst>
      <p:ext uri="{BB962C8B-B14F-4D97-AF65-F5344CB8AC3E}">
        <p14:creationId xmlns:p14="http://schemas.microsoft.com/office/powerpoint/2010/main" val="302178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67748"/>
            <a:ext cx="5334000" cy="533400"/>
          </a:xfrm>
        </p:spPr>
        <p:txBody>
          <a:bodyPr/>
          <a:lstStyle/>
          <a:p>
            <a:pPr eaLnBrk="1" hangingPunct="1"/>
            <a:r>
              <a:rPr lang="en-US" sz="2600" dirty="0">
                <a:solidFill>
                  <a:schemeClr val="bg1"/>
                </a:solidFill>
                <a:latin typeface="Verdana" pitchFamily="34" charset="0"/>
              </a:rPr>
              <a:t>Reporting Form Development</a:t>
            </a:r>
          </a:p>
        </p:txBody>
      </p:sp>
      <p:sp>
        <p:nvSpPr>
          <p:cNvPr id="4099" name="Subtitle 2"/>
          <p:cNvSpPr>
            <a:spLocks noGrp="1"/>
          </p:cNvSpPr>
          <p:nvPr>
            <p:ph type="subTitle" idx="1"/>
          </p:nvPr>
        </p:nvSpPr>
        <p:spPr>
          <a:xfrm>
            <a:off x="609600" y="1524000"/>
            <a:ext cx="7924800" cy="4267200"/>
          </a:xfrm>
        </p:spPr>
        <p:txBody>
          <a:bodyPr/>
          <a:lstStyle/>
          <a:p>
            <a:pPr marL="342900" indent="-342900" algn="l">
              <a:buFont typeface="Wingdings" pitchFamily="2" charset="2"/>
              <a:buChar char="§"/>
            </a:pPr>
            <a:r>
              <a:rPr lang="en-US" dirty="0">
                <a:solidFill>
                  <a:schemeClr val="tx1"/>
                </a:solidFill>
              </a:rPr>
              <a:t>Many examples through insurance companies, colleges, websites.</a:t>
            </a:r>
          </a:p>
          <a:p>
            <a:pPr marL="342900" indent="-342900" algn="l">
              <a:buFont typeface="Wingdings" pitchFamily="2" charset="2"/>
              <a:buChar char="§"/>
            </a:pPr>
            <a:r>
              <a:rPr lang="en-US" dirty="0">
                <a:solidFill>
                  <a:schemeClr val="tx1"/>
                </a:solidFill>
              </a:rPr>
              <a:t>Make it company/site specific.</a:t>
            </a:r>
          </a:p>
          <a:p>
            <a:pPr marL="342900" indent="-342900" algn="l">
              <a:buFont typeface="Wingdings" pitchFamily="2" charset="2"/>
              <a:buChar char="§"/>
            </a:pPr>
            <a:r>
              <a:rPr lang="en-US" dirty="0">
                <a:solidFill>
                  <a:schemeClr val="tx1"/>
                </a:solidFill>
              </a:rPr>
              <a:t>Basic information: date, location, time of observation.</a:t>
            </a:r>
          </a:p>
          <a:p>
            <a:pPr marL="342900" indent="-342900" algn="l">
              <a:buFont typeface="Wingdings" pitchFamily="2" charset="2"/>
              <a:buChar char="§"/>
            </a:pPr>
            <a:r>
              <a:rPr lang="en-US" dirty="0">
                <a:solidFill>
                  <a:schemeClr val="tx1"/>
                </a:solidFill>
              </a:rPr>
              <a:t>Other pertinent information: description of situation, possible solutions, etc.</a:t>
            </a:r>
          </a:p>
          <a:p>
            <a:pPr marL="342900" indent="-342900" algn="l">
              <a:buFont typeface="Wingdings" pitchFamily="2" charset="2"/>
              <a:buChar char="§"/>
            </a:pPr>
            <a:r>
              <a:rPr lang="en-US" dirty="0">
                <a:solidFill>
                  <a:schemeClr val="tx1"/>
                </a:solidFill>
              </a:rPr>
              <a:t>Decide if you will accept anonymous reporting.</a:t>
            </a:r>
          </a:p>
          <a:p>
            <a:pPr marL="342900" indent="-342900" algn="l">
              <a:buFont typeface="Wingdings" pitchFamily="2" charset="2"/>
              <a:buChar char="§"/>
            </a:pPr>
            <a:r>
              <a:rPr lang="en-US" dirty="0">
                <a:solidFill>
                  <a:schemeClr val="tx1"/>
                </a:solidFill>
              </a:rPr>
              <a:t>Provide instructions for where completed forms are sent/dropped off.</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260309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Summary</a:t>
            </a:r>
          </a:p>
        </p:txBody>
      </p:sp>
      <p:sp>
        <p:nvSpPr>
          <p:cNvPr id="4099" name="Subtitle 2"/>
          <p:cNvSpPr>
            <a:spLocks noGrp="1"/>
          </p:cNvSpPr>
          <p:nvPr>
            <p:ph type="subTitle" idx="1"/>
          </p:nvPr>
        </p:nvSpPr>
        <p:spPr>
          <a:xfrm>
            <a:off x="609600" y="1676400"/>
            <a:ext cx="7924800" cy="3962400"/>
          </a:xfrm>
        </p:spPr>
        <p:txBody>
          <a:bodyPr/>
          <a:lstStyle/>
          <a:p>
            <a:pPr marL="342900" indent="-342900" algn="l">
              <a:buFont typeface="Wingdings" pitchFamily="2" charset="2"/>
              <a:buChar char="§"/>
            </a:pPr>
            <a:r>
              <a:rPr lang="en-US" dirty="0">
                <a:solidFill>
                  <a:schemeClr val="tx1"/>
                </a:solidFill>
              </a:rPr>
              <a:t>Near Miss identification and reporting is an integral part of any good safety program.</a:t>
            </a:r>
          </a:p>
          <a:p>
            <a:pPr marL="342900" indent="-342900" algn="l">
              <a:buFont typeface="Wingdings" pitchFamily="2" charset="2"/>
              <a:buChar char="§"/>
            </a:pPr>
            <a:r>
              <a:rPr lang="en-US" dirty="0">
                <a:solidFill>
                  <a:schemeClr val="tx1"/>
                </a:solidFill>
              </a:rPr>
              <a:t>A Near Miss reporting and tracking system should be developed and implemented.</a:t>
            </a:r>
          </a:p>
          <a:p>
            <a:pPr marL="342900" indent="-342900" algn="l">
              <a:buFont typeface="Wingdings" pitchFamily="2" charset="2"/>
              <a:buChar char="§"/>
            </a:pPr>
            <a:r>
              <a:rPr lang="en-US" dirty="0">
                <a:solidFill>
                  <a:schemeClr val="tx1"/>
                </a:solidFill>
              </a:rPr>
              <a:t>Employees should be encouraged to report near misses without fear of discipline or loss of job.</a:t>
            </a:r>
          </a:p>
          <a:p>
            <a:pPr marL="342900" indent="-342900" algn="l">
              <a:buFont typeface="Wingdings" pitchFamily="2" charset="2"/>
              <a:buChar char="§"/>
            </a:pPr>
            <a:r>
              <a:rPr lang="en-US" dirty="0">
                <a:solidFill>
                  <a:schemeClr val="tx1"/>
                </a:solidFill>
              </a:rPr>
              <a:t>Reporting and tracking near misses can provide valuable information as to where weaknesses in the safety program exist.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161247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2" descr="C:\Documents and Settings\spakosh\Local Settings\Temporary Internet Files\Content.IE5\7EBP9A2H\MC90044190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0933" y="1600200"/>
            <a:ext cx="3657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84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Definition</a:t>
            </a:r>
          </a:p>
        </p:txBody>
      </p:sp>
      <p:sp>
        <p:nvSpPr>
          <p:cNvPr id="4099" name="Subtitle 2"/>
          <p:cNvSpPr>
            <a:spLocks noGrp="1"/>
          </p:cNvSpPr>
          <p:nvPr>
            <p:ph type="subTitle" idx="1"/>
          </p:nvPr>
        </p:nvSpPr>
        <p:spPr>
          <a:xfrm>
            <a:off x="609600" y="1295400"/>
            <a:ext cx="4724400" cy="4876800"/>
          </a:xfrm>
        </p:spPr>
        <p:txBody>
          <a:bodyPr/>
          <a:lstStyle/>
          <a:p>
            <a:pPr algn="l"/>
            <a:r>
              <a:rPr lang="en-US" dirty="0">
                <a:solidFill>
                  <a:schemeClr val="tx1"/>
                </a:solidFill>
              </a:rPr>
              <a:t>A “near miss” is an unplanned event that did </a:t>
            </a:r>
            <a:r>
              <a:rPr lang="en-US" i="1" dirty="0">
                <a:solidFill>
                  <a:schemeClr val="tx1"/>
                </a:solidFill>
              </a:rPr>
              <a:t>not</a:t>
            </a:r>
            <a:r>
              <a:rPr lang="en-US" dirty="0">
                <a:solidFill>
                  <a:schemeClr val="tx1"/>
                </a:solidFill>
              </a:rPr>
              <a:t> result in injury, illness, or damage - but had the potential to do so.</a:t>
            </a:r>
          </a:p>
          <a:p>
            <a:pPr algn="l"/>
            <a:endParaRPr lang="en-US" dirty="0">
              <a:solidFill>
                <a:schemeClr val="tx1"/>
              </a:solidFill>
            </a:endParaRPr>
          </a:p>
          <a:p>
            <a:pPr algn="l"/>
            <a:r>
              <a:rPr lang="en-US" dirty="0">
                <a:solidFill>
                  <a:schemeClr val="tx1"/>
                </a:solidFill>
              </a:rPr>
              <a:t>Sometimes called a “near hit” or “close call” – signals a system weakness that, if not corrected, could lead to significant consequences in the future.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4" descr="Tripping on Cor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9800" y="1828800"/>
            <a:ext cx="22066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60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a:solidFill>
                  <a:schemeClr val="bg1"/>
                </a:solidFill>
                <a:latin typeface="Verdana" pitchFamily="34" charset="0"/>
              </a:rPr>
              <a:t>Another “Near Miss” Definition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rPr>
              <a:t>Opportunity to improve safety practice based on condition or incident with potential for more serious consequence.</a:t>
            </a:r>
          </a:p>
          <a:p>
            <a:pPr marL="342900" indent="-342900" algn="l">
              <a:buFont typeface="Wingdings" pitchFamily="2" charset="2"/>
              <a:buChar char="§"/>
            </a:pPr>
            <a:r>
              <a:rPr lang="en-US" dirty="0">
                <a:solidFill>
                  <a:schemeClr val="tx1"/>
                </a:solidFill>
              </a:rPr>
              <a:t>In this definition “incident” or “condition” is anything that a witness views worthy to address to eliminate potential to cause harm.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4" descr="lightning_men_work.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51200" y="3810000"/>
            <a:ext cx="2717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8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Using Condition/Incident</a:t>
            </a:r>
          </a:p>
        </p:txBody>
      </p:sp>
      <p:sp>
        <p:nvSpPr>
          <p:cNvPr id="4099" name="Subtitle 2"/>
          <p:cNvSpPr>
            <a:spLocks noGrp="1"/>
          </p:cNvSpPr>
          <p:nvPr>
            <p:ph type="subTitle" idx="1"/>
          </p:nvPr>
        </p:nvSpPr>
        <p:spPr>
          <a:xfrm>
            <a:off x="685800" y="1371600"/>
            <a:ext cx="7924800" cy="4419600"/>
          </a:xfrm>
        </p:spPr>
        <p:txBody>
          <a:bodyPr/>
          <a:lstStyle/>
          <a:p>
            <a:pPr algn="l"/>
            <a:r>
              <a:rPr lang="en-US" dirty="0">
                <a:solidFill>
                  <a:schemeClr val="tx1"/>
                </a:solidFill>
              </a:rPr>
              <a:t>Wide variety of occurrences can be near misses:  </a:t>
            </a:r>
          </a:p>
          <a:p>
            <a:pPr marL="342900" indent="-342900" algn="l">
              <a:buFont typeface="Wingdings" pitchFamily="2" charset="2"/>
              <a:buChar char="§"/>
            </a:pPr>
            <a:r>
              <a:rPr lang="en-US" dirty="0">
                <a:solidFill>
                  <a:schemeClr val="tx1"/>
                </a:solidFill>
              </a:rPr>
              <a:t>Unsafe conditions    </a:t>
            </a:r>
          </a:p>
          <a:p>
            <a:pPr marL="342900" indent="-342900" algn="l">
              <a:buFont typeface="Wingdings" pitchFamily="2" charset="2"/>
              <a:buChar char="§"/>
            </a:pPr>
            <a:r>
              <a:rPr lang="en-US" dirty="0">
                <a:solidFill>
                  <a:schemeClr val="tx1"/>
                </a:solidFill>
              </a:rPr>
              <a:t>Unsafe behavior</a:t>
            </a:r>
          </a:p>
          <a:p>
            <a:pPr marL="342900" indent="-342900" algn="l">
              <a:buFont typeface="Wingdings" pitchFamily="2" charset="2"/>
              <a:buChar char="§"/>
            </a:pPr>
            <a:r>
              <a:rPr lang="en-US" dirty="0">
                <a:solidFill>
                  <a:schemeClr val="tx1"/>
                </a:solidFill>
              </a:rPr>
              <a:t>Minor incidents/injuries with potential to be more serious</a:t>
            </a:r>
          </a:p>
          <a:p>
            <a:pPr marL="342900" indent="-342900" algn="l">
              <a:buFont typeface="Wingdings" pitchFamily="2" charset="2"/>
              <a:buChar char="§"/>
            </a:pPr>
            <a:r>
              <a:rPr lang="en-US" dirty="0">
                <a:solidFill>
                  <a:schemeClr val="tx1"/>
                </a:solidFill>
              </a:rPr>
              <a:t>Events where injury could have occurred but didn’t</a:t>
            </a:r>
          </a:p>
          <a:p>
            <a:pPr marL="342900" indent="-342900" algn="l">
              <a:buFont typeface="Wingdings" pitchFamily="2" charset="2"/>
              <a:buChar char="§"/>
            </a:pPr>
            <a:r>
              <a:rPr lang="en-US" dirty="0">
                <a:solidFill>
                  <a:schemeClr val="tx1"/>
                </a:solidFill>
              </a:rPr>
              <a:t>Events with property damage</a:t>
            </a:r>
          </a:p>
          <a:p>
            <a:pPr marL="342900" indent="-342900" algn="l">
              <a:buFont typeface="Wingdings" pitchFamily="2" charset="2"/>
              <a:buChar char="§"/>
            </a:pPr>
            <a:r>
              <a:rPr lang="en-US" dirty="0">
                <a:solidFill>
                  <a:schemeClr val="tx1"/>
                </a:solidFill>
              </a:rPr>
              <a:t>Events where safety barriers crossed</a:t>
            </a:r>
          </a:p>
          <a:p>
            <a:pPr marL="342900" indent="-342900" algn="l">
              <a:buFont typeface="Wingdings" pitchFamily="2" charset="2"/>
              <a:buChar char="§"/>
            </a:pPr>
            <a:r>
              <a:rPr lang="en-US" dirty="0">
                <a:solidFill>
                  <a:schemeClr val="tx1"/>
                </a:solidFill>
              </a:rPr>
              <a:t>Events with potential environmental damage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269801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What Happens</a:t>
            </a:r>
          </a:p>
        </p:txBody>
      </p:sp>
      <p:sp>
        <p:nvSpPr>
          <p:cNvPr id="4099" name="Subtitle 2"/>
          <p:cNvSpPr>
            <a:spLocks noGrp="1"/>
          </p:cNvSpPr>
          <p:nvPr>
            <p:ph type="subTitle" idx="1"/>
          </p:nvPr>
        </p:nvSpPr>
        <p:spPr>
          <a:xfrm>
            <a:off x="609600" y="1295400"/>
            <a:ext cx="7924800" cy="1905000"/>
          </a:xfrm>
        </p:spPr>
        <p:txBody>
          <a:bodyPr/>
          <a:lstStyle/>
          <a:p>
            <a:pPr marL="342900" indent="-342900" algn="l">
              <a:buFont typeface="Wingdings" pitchFamily="2" charset="2"/>
              <a:buChar char="§"/>
            </a:pPr>
            <a:r>
              <a:rPr lang="en-US" dirty="0">
                <a:solidFill>
                  <a:schemeClr val="tx1"/>
                </a:solidFill>
              </a:rPr>
              <a:t>Human error is commonly an initiating event.</a:t>
            </a:r>
          </a:p>
          <a:p>
            <a:pPr marL="342900" indent="-342900" algn="l">
              <a:buFont typeface="Wingdings" pitchFamily="2" charset="2"/>
              <a:buChar char="§"/>
            </a:pPr>
            <a:r>
              <a:rPr lang="en-US" dirty="0">
                <a:solidFill>
                  <a:schemeClr val="tx1"/>
                </a:solidFill>
              </a:rPr>
              <a:t>However, a faulty process or system allows or compounds the situation, and should be the focus of improvement.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3" descr="Near Miss-Surf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4100" y="3200400"/>
            <a:ext cx="46482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88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Incident Ratio Model</a:t>
            </a:r>
          </a:p>
        </p:txBody>
      </p:sp>
      <p:sp>
        <p:nvSpPr>
          <p:cNvPr id="4099" name="Subtitle 2"/>
          <p:cNvSpPr>
            <a:spLocks noGrp="1"/>
          </p:cNvSpPr>
          <p:nvPr>
            <p:ph type="subTitle" idx="1"/>
          </p:nvPr>
        </p:nvSpPr>
        <p:spPr>
          <a:xfrm>
            <a:off x="304800" y="1143000"/>
            <a:ext cx="3048000" cy="533400"/>
          </a:xfrm>
        </p:spPr>
        <p:txBody>
          <a:bodyPr/>
          <a:lstStyle/>
          <a:p>
            <a:pPr algn="l" eaLnBrk="1" hangingPunct="1"/>
            <a:r>
              <a:rPr lang="en-US" sz="2000" b="1" dirty="0">
                <a:solidFill>
                  <a:schemeClr val="tx1"/>
                </a:solidFill>
              </a:rPr>
              <a:t>Heinrich’s Theory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grpSp>
        <p:nvGrpSpPr>
          <p:cNvPr id="6" name="Group 2051"/>
          <p:cNvGrpSpPr>
            <a:grpSpLocks/>
          </p:cNvGrpSpPr>
          <p:nvPr/>
        </p:nvGrpSpPr>
        <p:grpSpPr bwMode="auto">
          <a:xfrm>
            <a:off x="1676400" y="4648201"/>
            <a:ext cx="6243638" cy="1625600"/>
            <a:chOff x="1032" y="2828"/>
            <a:chExt cx="3933" cy="1024"/>
          </a:xfrm>
        </p:grpSpPr>
        <p:sp>
          <p:nvSpPr>
            <p:cNvPr id="7" name="Freeform 2052"/>
            <p:cNvSpPr>
              <a:spLocks/>
            </p:cNvSpPr>
            <p:nvPr/>
          </p:nvSpPr>
          <p:spPr bwMode="auto">
            <a:xfrm>
              <a:off x="4191" y="2828"/>
              <a:ext cx="774" cy="1024"/>
            </a:xfrm>
            <a:custGeom>
              <a:avLst/>
              <a:gdLst>
                <a:gd name="T0" fmla="*/ 394 w 774"/>
                <a:gd name="T1" fmla="*/ 1023 h 1024"/>
                <a:gd name="T2" fmla="*/ 0 w 774"/>
                <a:gd name="T3" fmla="*/ 358 h 1024"/>
                <a:gd name="T4" fmla="*/ 288 w 774"/>
                <a:gd name="T5" fmla="*/ 0 h 1024"/>
                <a:gd name="T6" fmla="*/ 773 w 774"/>
                <a:gd name="T7" fmla="*/ 564 h 1024"/>
                <a:gd name="T8" fmla="*/ 394 w 774"/>
                <a:gd name="T9" fmla="*/ 1023 h 1024"/>
                <a:gd name="T10" fmla="*/ 0 60000 65536"/>
                <a:gd name="T11" fmla="*/ 0 60000 65536"/>
                <a:gd name="T12" fmla="*/ 0 60000 65536"/>
                <a:gd name="T13" fmla="*/ 0 60000 65536"/>
                <a:gd name="T14" fmla="*/ 0 60000 65536"/>
                <a:gd name="T15" fmla="*/ 0 w 774"/>
                <a:gd name="T16" fmla="*/ 0 h 1024"/>
                <a:gd name="T17" fmla="*/ 774 w 774"/>
                <a:gd name="T18" fmla="*/ 1024 h 1024"/>
              </a:gdLst>
              <a:ahLst/>
              <a:cxnLst>
                <a:cxn ang="T10">
                  <a:pos x="T0" y="T1"/>
                </a:cxn>
                <a:cxn ang="T11">
                  <a:pos x="T2" y="T3"/>
                </a:cxn>
                <a:cxn ang="T12">
                  <a:pos x="T4" y="T5"/>
                </a:cxn>
                <a:cxn ang="T13">
                  <a:pos x="T6" y="T7"/>
                </a:cxn>
                <a:cxn ang="T14">
                  <a:pos x="T8" y="T9"/>
                </a:cxn>
              </a:cxnLst>
              <a:rect l="T15" t="T16" r="T17" b="T18"/>
              <a:pathLst>
                <a:path w="774" h="1024">
                  <a:moveTo>
                    <a:pt x="394" y="1023"/>
                  </a:moveTo>
                  <a:lnTo>
                    <a:pt x="0" y="358"/>
                  </a:lnTo>
                  <a:lnTo>
                    <a:pt x="288" y="0"/>
                  </a:lnTo>
                  <a:lnTo>
                    <a:pt x="773" y="564"/>
                  </a:lnTo>
                  <a:lnTo>
                    <a:pt x="394" y="1023"/>
                  </a:lnTo>
                </a:path>
              </a:pathLst>
            </a:custGeom>
            <a:solidFill>
              <a:srgbClr val="FF9900"/>
            </a:solidFill>
            <a:ln w="12700" cap="rnd">
              <a:solidFill>
                <a:srgbClr val="000000"/>
              </a:solidFill>
              <a:round/>
              <a:headEnd/>
              <a:tailEnd/>
            </a:ln>
          </p:spPr>
          <p:txBody>
            <a:bodyPr/>
            <a:lstStyle/>
            <a:p>
              <a:endParaRPr lang="en-US"/>
            </a:p>
          </p:txBody>
        </p:sp>
        <p:sp>
          <p:nvSpPr>
            <p:cNvPr id="8" name="Freeform 2053"/>
            <p:cNvSpPr>
              <a:spLocks/>
            </p:cNvSpPr>
            <p:nvPr/>
          </p:nvSpPr>
          <p:spPr bwMode="auto">
            <a:xfrm>
              <a:off x="1420" y="2828"/>
              <a:ext cx="3062" cy="361"/>
            </a:xfrm>
            <a:custGeom>
              <a:avLst/>
              <a:gdLst>
                <a:gd name="T0" fmla="*/ 0 w 3062"/>
                <a:gd name="T1" fmla="*/ 360 h 361"/>
                <a:gd name="T2" fmla="*/ 2773 w 3062"/>
                <a:gd name="T3" fmla="*/ 360 h 361"/>
                <a:gd name="T4" fmla="*/ 3061 w 3062"/>
                <a:gd name="T5" fmla="*/ 0 h 361"/>
                <a:gd name="T6" fmla="*/ 548 w 3062"/>
                <a:gd name="T7" fmla="*/ 2 h 361"/>
                <a:gd name="T8" fmla="*/ 0 w 3062"/>
                <a:gd name="T9" fmla="*/ 360 h 361"/>
                <a:gd name="T10" fmla="*/ 0 60000 65536"/>
                <a:gd name="T11" fmla="*/ 0 60000 65536"/>
                <a:gd name="T12" fmla="*/ 0 60000 65536"/>
                <a:gd name="T13" fmla="*/ 0 60000 65536"/>
                <a:gd name="T14" fmla="*/ 0 60000 65536"/>
                <a:gd name="T15" fmla="*/ 0 w 3062"/>
                <a:gd name="T16" fmla="*/ 0 h 361"/>
                <a:gd name="T17" fmla="*/ 3062 w 3062"/>
                <a:gd name="T18" fmla="*/ 361 h 361"/>
              </a:gdLst>
              <a:ahLst/>
              <a:cxnLst>
                <a:cxn ang="T10">
                  <a:pos x="T0" y="T1"/>
                </a:cxn>
                <a:cxn ang="T11">
                  <a:pos x="T2" y="T3"/>
                </a:cxn>
                <a:cxn ang="T12">
                  <a:pos x="T4" y="T5"/>
                </a:cxn>
                <a:cxn ang="T13">
                  <a:pos x="T6" y="T7"/>
                </a:cxn>
                <a:cxn ang="T14">
                  <a:pos x="T8" y="T9"/>
                </a:cxn>
              </a:cxnLst>
              <a:rect l="T15" t="T16" r="T17" b="T18"/>
              <a:pathLst>
                <a:path w="3062" h="361">
                  <a:moveTo>
                    <a:pt x="0" y="360"/>
                  </a:moveTo>
                  <a:lnTo>
                    <a:pt x="2773" y="360"/>
                  </a:lnTo>
                  <a:lnTo>
                    <a:pt x="3061" y="0"/>
                  </a:lnTo>
                  <a:lnTo>
                    <a:pt x="548" y="2"/>
                  </a:lnTo>
                  <a:lnTo>
                    <a:pt x="0" y="360"/>
                  </a:lnTo>
                </a:path>
              </a:pathLst>
            </a:custGeom>
            <a:solidFill>
              <a:srgbClr val="FF9900"/>
            </a:solidFill>
            <a:ln w="12700" cap="rnd">
              <a:solidFill>
                <a:srgbClr val="000000"/>
              </a:solidFill>
              <a:round/>
              <a:headEnd/>
              <a:tailEnd/>
            </a:ln>
          </p:spPr>
          <p:txBody>
            <a:bodyPr/>
            <a:lstStyle/>
            <a:p>
              <a:endParaRPr lang="en-US"/>
            </a:p>
          </p:txBody>
        </p:sp>
        <p:sp>
          <p:nvSpPr>
            <p:cNvPr id="9" name="Freeform 2054"/>
            <p:cNvSpPr>
              <a:spLocks/>
            </p:cNvSpPr>
            <p:nvPr/>
          </p:nvSpPr>
          <p:spPr bwMode="auto">
            <a:xfrm>
              <a:off x="1032" y="3187"/>
              <a:ext cx="3555" cy="665"/>
            </a:xfrm>
            <a:custGeom>
              <a:avLst/>
              <a:gdLst>
                <a:gd name="T0" fmla="*/ 0 w 3555"/>
                <a:gd name="T1" fmla="*/ 664 h 665"/>
                <a:gd name="T2" fmla="*/ 3554 w 3555"/>
                <a:gd name="T3" fmla="*/ 664 h 665"/>
                <a:gd name="T4" fmla="*/ 3160 w 3555"/>
                <a:gd name="T5" fmla="*/ 0 h 665"/>
                <a:gd name="T6" fmla="*/ 390 w 3555"/>
                <a:gd name="T7" fmla="*/ 0 h 665"/>
                <a:gd name="T8" fmla="*/ 0 w 3555"/>
                <a:gd name="T9" fmla="*/ 664 h 665"/>
                <a:gd name="T10" fmla="*/ 0 60000 65536"/>
                <a:gd name="T11" fmla="*/ 0 60000 65536"/>
                <a:gd name="T12" fmla="*/ 0 60000 65536"/>
                <a:gd name="T13" fmla="*/ 0 60000 65536"/>
                <a:gd name="T14" fmla="*/ 0 60000 65536"/>
                <a:gd name="T15" fmla="*/ 0 w 3555"/>
                <a:gd name="T16" fmla="*/ 0 h 665"/>
                <a:gd name="T17" fmla="*/ 3555 w 3555"/>
                <a:gd name="T18" fmla="*/ 665 h 665"/>
              </a:gdLst>
              <a:ahLst/>
              <a:cxnLst>
                <a:cxn ang="T10">
                  <a:pos x="T0" y="T1"/>
                </a:cxn>
                <a:cxn ang="T11">
                  <a:pos x="T2" y="T3"/>
                </a:cxn>
                <a:cxn ang="T12">
                  <a:pos x="T4" y="T5"/>
                </a:cxn>
                <a:cxn ang="T13">
                  <a:pos x="T6" y="T7"/>
                </a:cxn>
                <a:cxn ang="T14">
                  <a:pos x="T8" y="T9"/>
                </a:cxn>
              </a:cxnLst>
              <a:rect l="T15" t="T16" r="T17" b="T18"/>
              <a:pathLst>
                <a:path w="3555" h="665">
                  <a:moveTo>
                    <a:pt x="0" y="664"/>
                  </a:moveTo>
                  <a:lnTo>
                    <a:pt x="3554" y="664"/>
                  </a:lnTo>
                  <a:lnTo>
                    <a:pt x="3160" y="0"/>
                  </a:lnTo>
                  <a:lnTo>
                    <a:pt x="390" y="0"/>
                  </a:lnTo>
                  <a:lnTo>
                    <a:pt x="0" y="664"/>
                  </a:lnTo>
                </a:path>
              </a:pathLst>
            </a:custGeom>
            <a:solidFill>
              <a:srgbClr val="FF9900"/>
            </a:solidFill>
            <a:ln w="12700" cap="rnd">
              <a:solidFill>
                <a:srgbClr val="000000"/>
              </a:solidFill>
              <a:round/>
              <a:headEnd/>
              <a:tailEnd/>
            </a:ln>
          </p:spPr>
          <p:txBody>
            <a:bodyPr/>
            <a:lstStyle/>
            <a:p>
              <a:endParaRPr lang="en-US"/>
            </a:p>
          </p:txBody>
        </p:sp>
      </p:grpSp>
      <p:grpSp>
        <p:nvGrpSpPr>
          <p:cNvPr id="10" name="Group 2055"/>
          <p:cNvGrpSpPr>
            <a:grpSpLocks/>
          </p:cNvGrpSpPr>
          <p:nvPr/>
        </p:nvGrpSpPr>
        <p:grpSpPr bwMode="auto">
          <a:xfrm>
            <a:off x="2438400" y="3581400"/>
            <a:ext cx="4638675" cy="1408113"/>
            <a:chOff x="1486" y="2197"/>
            <a:chExt cx="2922" cy="887"/>
          </a:xfrm>
        </p:grpSpPr>
        <p:sp>
          <p:nvSpPr>
            <p:cNvPr id="11" name="Freeform 2056"/>
            <p:cNvSpPr>
              <a:spLocks/>
            </p:cNvSpPr>
            <p:nvPr/>
          </p:nvSpPr>
          <p:spPr bwMode="auto">
            <a:xfrm>
              <a:off x="3731" y="2197"/>
              <a:ext cx="677" cy="885"/>
            </a:xfrm>
            <a:custGeom>
              <a:avLst/>
              <a:gdLst>
                <a:gd name="T0" fmla="*/ 0 w 677"/>
                <a:gd name="T1" fmla="*/ 241 h 885"/>
                <a:gd name="T2" fmla="*/ 401 w 677"/>
                <a:gd name="T3" fmla="*/ 884 h 885"/>
                <a:gd name="T4" fmla="*/ 676 w 677"/>
                <a:gd name="T5" fmla="*/ 555 h 885"/>
                <a:gd name="T6" fmla="*/ 195 w 677"/>
                <a:gd name="T7" fmla="*/ 0 h 885"/>
                <a:gd name="T8" fmla="*/ 0 w 677"/>
                <a:gd name="T9" fmla="*/ 241 h 885"/>
                <a:gd name="T10" fmla="*/ 0 60000 65536"/>
                <a:gd name="T11" fmla="*/ 0 60000 65536"/>
                <a:gd name="T12" fmla="*/ 0 60000 65536"/>
                <a:gd name="T13" fmla="*/ 0 60000 65536"/>
                <a:gd name="T14" fmla="*/ 0 60000 65536"/>
                <a:gd name="T15" fmla="*/ 0 w 677"/>
                <a:gd name="T16" fmla="*/ 0 h 885"/>
                <a:gd name="T17" fmla="*/ 677 w 677"/>
                <a:gd name="T18" fmla="*/ 885 h 885"/>
              </a:gdLst>
              <a:ahLst/>
              <a:cxnLst>
                <a:cxn ang="T10">
                  <a:pos x="T0" y="T1"/>
                </a:cxn>
                <a:cxn ang="T11">
                  <a:pos x="T2" y="T3"/>
                </a:cxn>
                <a:cxn ang="T12">
                  <a:pos x="T4" y="T5"/>
                </a:cxn>
                <a:cxn ang="T13">
                  <a:pos x="T6" y="T7"/>
                </a:cxn>
                <a:cxn ang="T14">
                  <a:pos x="T8" y="T9"/>
                </a:cxn>
              </a:cxnLst>
              <a:rect l="T15" t="T16" r="T17" b="T18"/>
              <a:pathLst>
                <a:path w="677" h="885">
                  <a:moveTo>
                    <a:pt x="0" y="241"/>
                  </a:moveTo>
                  <a:lnTo>
                    <a:pt x="401" y="884"/>
                  </a:lnTo>
                  <a:lnTo>
                    <a:pt x="676" y="555"/>
                  </a:lnTo>
                  <a:lnTo>
                    <a:pt x="195" y="0"/>
                  </a:lnTo>
                  <a:lnTo>
                    <a:pt x="0" y="241"/>
                  </a:lnTo>
                </a:path>
              </a:pathLst>
            </a:custGeom>
            <a:solidFill>
              <a:srgbClr val="FAFD00"/>
            </a:solidFill>
            <a:ln w="12700" cap="rnd">
              <a:solidFill>
                <a:srgbClr val="000000"/>
              </a:solidFill>
              <a:round/>
              <a:headEnd/>
              <a:tailEnd/>
            </a:ln>
          </p:spPr>
          <p:txBody>
            <a:bodyPr/>
            <a:lstStyle/>
            <a:p>
              <a:endParaRPr lang="en-US"/>
            </a:p>
          </p:txBody>
        </p:sp>
        <p:sp>
          <p:nvSpPr>
            <p:cNvPr id="12" name="Freeform 2057"/>
            <p:cNvSpPr>
              <a:spLocks/>
            </p:cNvSpPr>
            <p:nvPr/>
          </p:nvSpPr>
          <p:spPr bwMode="auto">
            <a:xfrm>
              <a:off x="1880" y="2197"/>
              <a:ext cx="2045" cy="241"/>
            </a:xfrm>
            <a:custGeom>
              <a:avLst/>
              <a:gdLst>
                <a:gd name="T0" fmla="*/ 0 w 2045"/>
                <a:gd name="T1" fmla="*/ 240 h 241"/>
                <a:gd name="T2" fmla="*/ 1850 w 2045"/>
                <a:gd name="T3" fmla="*/ 240 h 241"/>
                <a:gd name="T4" fmla="*/ 2044 w 2045"/>
                <a:gd name="T5" fmla="*/ 0 h 241"/>
                <a:gd name="T6" fmla="*/ 517 w 2045"/>
                <a:gd name="T7" fmla="*/ 0 h 241"/>
                <a:gd name="T8" fmla="*/ 0 w 2045"/>
                <a:gd name="T9" fmla="*/ 240 h 241"/>
                <a:gd name="T10" fmla="*/ 0 60000 65536"/>
                <a:gd name="T11" fmla="*/ 0 60000 65536"/>
                <a:gd name="T12" fmla="*/ 0 60000 65536"/>
                <a:gd name="T13" fmla="*/ 0 60000 65536"/>
                <a:gd name="T14" fmla="*/ 0 60000 65536"/>
                <a:gd name="T15" fmla="*/ 0 w 2045"/>
                <a:gd name="T16" fmla="*/ 0 h 241"/>
                <a:gd name="T17" fmla="*/ 2045 w 2045"/>
                <a:gd name="T18" fmla="*/ 241 h 241"/>
              </a:gdLst>
              <a:ahLst/>
              <a:cxnLst>
                <a:cxn ang="T10">
                  <a:pos x="T0" y="T1"/>
                </a:cxn>
                <a:cxn ang="T11">
                  <a:pos x="T2" y="T3"/>
                </a:cxn>
                <a:cxn ang="T12">
                  <a:pos x="T4" y="T5"/>
                </a:cxn>
                <a:cxn ang="T13">
                  <a:pos x="T6" y="T7"/>
                </a:cxn>
                <a:cxn ang="T14">
                  <a:pos x="T8" y="T9"/>
                </a:cxn>
              </a:cxnLst>
              <a:rect l="T15" t="T16" r="T17" b="T18"/>
              <a:pathLst>
                <a:path w="2045" h="241">
                  <a:moveTo>
                    <a:pt x="0" y="240"/>
                  </a:moveTo>
                  <a:lnTo>
                    <a:pt x="1850" y="240"/>
                  </a:lnTo>
                  <a:lnTo>
                    <a:pt x="2044" y="0"/>
                  </a:lnTo>
                  <a:lnTo>
                    <a:pt x="517" y="0"/>
                  </a:lnTo>
                  <a:lnTo>
                    <a:pt x="0" y="240"/>
                  </a:lnTo>
                </a:path>
              </a:pathLst>
            </a:custGeom>
            <a:solidFill>
              <a:srgbClr val="FAFD00"/>
            </a:solidFill>
            <a:ln w="12700" cap="rnd">
              <a:solidFill>
                <a:srgbClr val="000000"/>
              </a:solidFill>
              <a:round/>
              <a:headEnd/>
              <a:tailEnd/>
            </a:ln>
          </p:spPr>
          <p:txBody>
            <a:bodyPr/>
            <a:lstStyle/>
            <a:p>
              <a:endParaRPr lang="en-US"/>
            </a:p>
          </p:txBody>
        </p:sp>
        <p:sp>
          <p:nvSpPr>
            <p:cNvPr id="13" name="Freeform 2058"/>
            <p:cNvSpPr>
              <a:spLocks/>
            </p:cNvSpPr>
            <p:nvPr/>
          </p:nvSpPr>
          <p:spPr bwMode="auto">
            <a:xfrm>
              <a:off x="1486" y="2437"/>
              <a:ext cx="2646" cy="647"/>
            </a:xfrm>
            <a:custGeom>
              <a:avLst/>
              <a:gdLst>
                <a:gd name="T0" fmla="*/ 0 w 2646"/>
                <a:gd name="T1" fmla="*/ 646 h 647"/>
                <a:gd name="T2" fmla="*/ 2645 w 2646"/>
                <a:gd name="T3" fmla="*/ 646 h 647"/>
                <a:gd name="T4" fmla="*/ 2244 w 2646"/>
                <a:gd name="T5" fmla="*/ 0 h 647"/>
                <a:gd name="T6" fmla="*/ 394 w 2646"/>
                <a:gd name="T7" fmla="*/ 0 h 647"/>
                <a:gd name="T8" fmla="*/ 0 w 2646"/>
                <a:gd name="T9" fmla="*/ 646 h 647"/>
                <a:gd name="T10" fmla="*/ 0 60000 65536"/>
                <a:gd name="T11" fmla="*/ 0 60000 65536"/>
                <a:gd name="T12" fmla="*/ 0 60000 65536"/>
                <a:gd name="T13" fmla="*/ 0 60000 65536"/>
                <a:gd name="T14" fmla="*/ 0 60000 65536"/>
                <a:gd name="T15" fmla="*/ 0 w 2646"/>
                <a:gd name="T16" fmla="*/ 0 h 647"/>
                <a:gd name="T17" fmla="*/ 2646 w 2646"/>
                <a:gd name="T18" fmla="*/ 647 h 647"/>
              </a:gdLst>
              <a:ahLst/>
              <a:cxnLst>
                <a:cxn ang="T10">
                  <a:pos x="T0" y="T1"/>
                </a:cxn>
                <a:cxn ang="T11">
                  <a:pos x="T2" y="T3"/>
                </a:cxn>
                <a:cxn ang="T12">
                  <a:pos x="T4" y="T5"/>
                </a:cxn>
                <a:cxn ang="T13">
                  <a:pos x="T6" y="T7"/>
                </a:cxn>
                <a:cxn ang="T14">
                  <a:pos x="T8" y="T9"/>
                </a:cxn>
              </a:cxnLst>
              <a:rect l="T15" t="T16" r="T17" b="T18"/>
              <a:pathLst>
                <a:path w="2646" h="647">
                  <a:moveTo>
                    <a:pt x="0" y="646"/>
                  </a:moveTo>
                  <a:lnTo>
                    <a:pt x="2645" y="646"/>
                  </a:lnTo>
                  <a:lnTo>
                    <a:pt x="2244" y="0"/>
                  </a:lnTo>
                  <a:lnTo>
                    <a:pt x="394" y="0"/>
                  </a:lnTo>
                  <a:lnTo>
                    <a:pt x="0" y="646"/>
                  </a:lnTo>
                </a:path>
              </a:pathLst>
            </a:custGeom>
            <a:solidFill>
              <a:srgbClr val="FAFD00"/>
            </a:solidFill>
            <a:ln w="12700" cap="rnd">
              <a:solidFill>
                <a:srgbClr val="000000"/>
              </a:solidFill>
              <a:round/>
              <a:headEnd/>
              <a:tailEnd/>
            </a:ln>
          </p:spPr>
          <p:txBody>
            <a:bodyPr/>
            <a:lstStyle/>
            <a:p>
              <a:endParaRPr lang="en-US"/>
            </a:p>
          </p:txBody>
        </p:sp>
      </p:grpSp>
      <p:grpSp>
        <p:nvGrpSpPr>
          <p:cNvPr id="14" name="Group 2059"/>
          <p:cNvGrpSpPr>
            <a:grpSpLocks/>
          </p:cNvGrpSpPr>
          <p:nvPr/>
        </p:nvGrpSpPr>
        <p:grpSpPr bwMode="auto">
          <a:xfrm>
            <a:off x="3276600" y="2438400"/>
            <a:ext cx="3022600" cy="1235075"/>
            <a:chOff x="1948" y="1551"/>
            <a:chExt cx="1904" cy="778"/>
          </a:xfrm>
        </p:grpSpPr>
        <p:sp>
          <p:nvSpPr>
            <p:cNvPr id="15" name="Freeform 2060"/>
            <p:cNvSpPr>
              <a:spLocks/>
            </p:cNvSpPr>
            <p:nvPr/>
          </p:nvSpPr>
          <p:spPr bwMode="auto">
            <a:xfrm>
              <a:off x="3271" y="1553"/>
              <a:ext cx="581" cy="776"/>
            </a:xfrm>
            <a:custGeom>
              <a:avLst/>
              <a:gdLst>
                <a:gd name="T0" fmla="*/ 396 w 581"/>
                <a:gd name="T1" fmla="*/ 775 h 776"/>
                <a:gd name="T2" fmla="*/ 580 w 581"/>
                <a:gd name="T3" fmla="*/ 553 h 776"/>
                <a:gd name="T4" fmla="*/ 100 w 581"/>
                <a:gd name="T5" fmla="*/ 0 h 776"/>
                <a:gd name="T6" fmla="*/ 0 w 581"/>
                <a:gd name="T7" fmla="*/ 117 h 776"/>
                <a:gd name="T8" fmla="*/ 396 w 581"/>
                <a:gd name="T9" fmla="*/ 775 h 776"/>
                <a:gd name="T10" fmla="*/ 0 60000 65536"/>
                <a:gd name="T11" fmla="*/ 0 60000 65536"/>
                <a:gd name="T12" fmla="*/ 0 60000 65536"/>
                <a:gd name="T13" fmla="*/ 0 60000 65536"/>
                <a:gd name="T14" fmla="*/ 0 60000 65536"/>
                <a:gd name="T15" fmla="*/ 0 w 581"/>
                <a:gd name="T16" fmla="*/ 0 h 776"/>
                <a:gd name="T17" fmla="*/ 581 w 581"/>
                <a:gd name="T18" fmla="*/ 776 h 776"/>
              </a:gdLst>
              <a:ahLst/>
              <a:cxnLst>
                <a:cxn ang="T10">
                  <a:pos x="T0" y="T1"/>
                </a:cxn>
                <a:cxn ang="T11">
                  <a:pos x="T2" y="T3"/>
                </a:cxn>
                <a:cxn ang="T12">
                  <a:pos x="T4" y="T5"/>
                </a:cxn>
                <a:cxn ang="T13">
                  <a:pos x="T6" y="T7"/>
                </a:cxn>
                <a:cxn ang="T14">
                  <a:pos x="T8" y="T9"/>
                </a:cxn>
              </a:cxnLst>
              <a:rect l="T15" t="T16" r="T17" b="T18"/>
              <a:pathLst>
                <a:path w="581" h="776">
                  <a:moveTo>
                    <a:pt x="396" y="775"/>
                  </a:moveTo>
                  <a:lnTo>
                    <a:pt x="580" y="553"/>
                  </a:lnTo>
                  <a:lnTo>
                    <a:pt x="100" y="0"/>
                  </a:lnTo>
                  <a:lnTo>
                    <a:pt x="0" y="117"/>
                  </a:lnTo>
                  <a:lnTo>
                    <a:pt x="396" y="775"/>
                  </a:lnTo>
                </a:path>
              </a:pathLst>
            </a:custGeom>
            <a:solidFill>
              <a:schemeClr val="accent1"/>
            </a:solidFill>
            <a:ln w="12700" cap="rnd">
              <a:solidFill>
                <a:srgbClr val="000000"/>
              </a:solidFill>
              <a:round/>
              <a:headEnd/>
              <a:tailEnd/>
            </a:ln>
          </p:spPr>
          <p:txBody>
            <a:bodyPr/>
            <a:lstStyle/>
            <a:p>
              <a:endParaRPr lang="en-US"/>
            </a:p>
          </p:txBody>
        </p:sp>
        <p:sp>
          <p:nvSpPr>
            <p:cNvPr id="16" name="Freeform 2061"/>
            <p:cNvSpPr>
              <a:spLocks/>
            </p:cNvSpPr>
            <p:nvPr/>
          </p:nvSpPr>
          <p:spPr bwMode="auto">
            <a:xfrm>
              <a:off x="2351" y="1551"/>
              <a:ext cx="1019" cy="119"/>
            </a:xfrm>
            <a:custGeom>
              <a:avLst/>
              <a:gdLst>
                <a:gd name="T0" fmla="*/ 0 w 1019"/>
                <a:gd name="T1" fmla="*/ 118 h 119"/>
                <a:gd name="T2" fmla="*/ 917 w 1019"/>
                <a:gd name="T3" fmla="*/ 118 h 119"/>
                <a:gd name="T4" fmla="*/ 1018 w 1019"/>
                <a:gd name="T5" fmla="*/ 0 h 119"/>
                <a:gd name="T6" fmla="*/ 317 w 1019"/>
                <a:gd name="T7" fmla="*/ 0 h 119"/>
                <a:gd name="T8" fmla="*/ 0 w 1019"/>
                <a:gd name="T9" fmla="*/ 118 h 119"/>
                <a:gd name="T10" fmla="*/ 0 60000 65536"/>
                <a:gd name="T11" fmla="*/ 0 60000 65536"/>
                <a:gd name="T12" fmla="*/ 0 60000 65536"/>
                <a:gd name="T13" fmla="*/ 0 60000 65536"/>
                <a:gd name="T14" fmla="*/ 0 60000 65536"/>
                <a:gd name="T15" fmla="*/ 0 w 1019"/>
                <a:gd name="T16" fmla="*/ 0 h 119"/>
                <a:gd name="T17" fmla="*/ 1019 w 1019"/>
                <a:gd name="T18" fmla="*/ 119 h 119"/>
              </a:gdLst>
              <a:ahLst/>
              <a:cxnLst>
                <a:cxn ang="T10">
                  <a:pos x="T0" y="T1"/>
                </a:cxn>
                <a:cxn ang="T11">
                  <a:pos x="T2" y="T3"/>
                </a:cxn>
                <a:cxn ang="T12">
                  <a:pos x="T4" y="T5"/>
                </a:cxn>
                <a:cxn ang="T13">
                  <a:pos x="T6" y="T7"/>
                </a:cxn>
                <a:cxn ang="T14">
                  <a:pos x="T8" y="T9"/>
                </a:cxn>
              </a:cxnLst>
              <a:rect l="T15" t="T16" r="T17" b="T18"/>
              <a:pathLst>
                <a:path w="1019" h="119">
                  <a:moveTo>
                    <a:pt x="0" y="118"/>
                  </a:moveTo>
                  <a:lnTo>
                    <a:pt x="917" y="118"/>
                  </a:lnTo>
                  <a:lnTo>
                    <a:pt x="1018" y="0"/>
                  </a:lnTo>
                  <a:lnTo>
                    <a:pt x="317" y="0"/>
                  </a:lnTo>
                  <a:lnTo>
                    <a:pt x="0" y="118"/>
                  </a:lnTo>
                </a:path>
              </a:pathLst>
            </a:custGeom>
            <a:solidFill>
              <a:schemeClr val="accent1"/>
            </a:solidFill>
            <a:ln w="12700" cap="rnd">
              <a:solidFill>
                <a:srgbClr val="000000"/>
              </a:solidFill>
              <a:round/>
              <a:headEnd/>
              <a:tailEnd/>
            </a:ln>
          </p:spPr>
          <p:txBody>
            <a:bodyPr/>
            <a:lstStyle/>
            <a:p>
              <a:endParaRPr lang="en-US"/>
            </a:p>
          </p:txBody>
        </p:sp>
        <p:sp>
          <p:nvSpPr>
            <p:cNvPr id="17" name="Freeform 2062"/>
            <p:cNvSpPr>
              <a:spLocks/>
            </p:cNvSpPr>
            <p:nvPr/>
          </p:nvSpPr>
          <p:spPr bwMode="auto">
            <a:xfrm>
              <a:off x="1948" y="1669"/>
              <a:ext cx="1721" cy="660"/>
            </a:xfrm>
            <a:custGeom>
              <a:avLst/>
              <a:gdLst>
                <a:gd name="T0" fmla="*/ 0 w 1721"/>
                <a:gd name="T1" fmla="*/ 659 h 660"/>
                <a:gd name="T2" fmla="*/ 1720 w 1721"/>
                <a:gd name="T3" fmla="*/ 659 h 660"/>
                <a:gd name="T4" fmla="*/ 1321 w 1721"/>
                <a:gd name="T5" fmla="*/ 0 h 660"/>
                <a:gd name="T6" fmla="*/ 401 w 1721"/>
                <a:gd name="T7" fmla="*/ 0 h 660"/>
                <a:gd name="T8" fmla="*/ 0 w 1721"/>
                <a:gd name="T9" fmla="*/ 659 h 660"/>
                <a:gd name="T10" fmla="*/ 0 60000 65536"/>
                <a:gd name="T11" fmla="*/ 0 60000 65536"/>
                <a:gd name="T12" fmla="*/ 0 60000 65536"/>
                <a:gd name="T13" fmla="*/ 0 60000 65536"/>
                <a:gd name="T14" fmla="*/ 0 60000 65536"/>
                <a:gd name="T15" fmla="*/ 0 w 1721"/>
                <a:gd name="T16" fmla="*/ 0 h 660"/>
                <a:gd name="T17" fmla="*/ 1721 w 1721"/>
                <a:gd name="T18" fmla="*/ 660 h 660"/>
              </a:gdLst>
              <a:ahLst/>
              <a:cxnLst>
                <a:cxn ang="T10">
                  <a:pos x="T0" y="T1"/>
                </a:cxn>
                <a:cxn ang="T11">
                  <a:pos x="T2" y="T3"/>
                </a:cxn>
                <a:cxn ang="T12">
                  <a:pos x="T4" y="T5"/>
                </a:cxn>
                <a:cxn ang="T13">
                  <a:pos x="T6" y="T7"/>
                </a:cxn>
                <a:cxn ang="T14">
                  <a:pos x="T8" y="T9"/>
                </a:cxn>
              </a:cxnLst>
              <a:rect l="T15" t="T16" r="T17" b="T18"/>
              <a:pathLst>
                <a:path w="1721" h="660">
                  <a:moveTo>
                    <a:pt x="0" y="659"/>
                  </a:moveTo>
                  <a:lnTo>
                    <a:pt x="1720" y="659"/>
                  </a:lnTo>
                  <a:lnTo>
                    <a:pt x="1321" y="0"/>
                  </a:lnTo>
                  <a:lnTo>
                    <a:pt x="401" y="0"/>
                  </a:lnTo>
                  <a:lnTo>
                    <a:pt x="0" y="659"/>
                  </a:lnTo>
                </a:path>
              </a:pathLst>
            </a:custGeom>
            <a:solidFill>
              <a:schemeClr val="accent1"/>
            </a:solidFill>
            <a:ln w="12700" cap="rnd">
              <a:solidFill>
                <a:srgbClr val="000000"/>
              </a:solidFill>
              <a:round/>
              <a:headEnd/>
              <a:tailEnd/>
            </a:ln>
          </p:spPr>
          <p:txBody>
            <a:bodyPr/>
            <a:lstStyle/>
            <a:p>
              <a:endParaRPr lang="en-US"/>
            </a:p>
          </p:txBody>
        </p:sp>
      </p:grpSp>
      <p:sp>
        <p:nvSpPr>
          <p:cNvPr id="18" name="Rectangle 2066"/>
          <p:cNvSpPr>
            <a:spLocks noChangeArrowheads="1"/>
          </p:cNvSpPr>
          <p:nvPr/>
        </p:nvSpPr>
        <p:spPr bwMode="auto">
          <a:xfrm>
            <a:off x="5257800" y="1676400"/>
            <a:ext cx="3565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sz="2000" b="1" u="sng">
                <a:latin typeface="Verdana" pitchFamily="34" charset="0"/>
                <a:cs typeface="Times New Roman" pitchFamily="18" charset="0"/>
              </a:rPr>
              <a:t>Serious Injury or Death</a:t>
            </a:r>
          </a:p>
        </p:txBody>
      </p:sp>
      <p:sp>
        <p:nvSpPr>
          <p:cNvPr id="19" name="Rectangle 2067"/>
          <p:cNvSpPr>
            <a:spLocks noChangeArrowheads="1"/>
          </p:cNvSpPr>
          <p:nvPr/>
        </p:nvSpPr>
        <p:spPr bwMode="auto">
          <a:xfrm>
            <a:off x="3905780" y="3124200"/>
            <a:ext cx="1992313" cy="396875"/>
          </a:xfrm>
          <a:prstGeom prst="rect">
            <a:avLst/>
          </a:prstGeom>
          <a:noFill/>
          <a:ln w="12700">
            <a:noFill/>
            <a:miter lim="800000"/>
            <a:headEnd/>
            <a:tailEnd/>
          </a:ln>
        </p:spPr>
        <p:txBody>
          <a:bodyPr wrap="none" lIns="90488" tIns="44450" rIns="90488" bIns="44450">
            <a:spAutoFit/>
          </a:bodyPr>
          <a:lstStyle/>
          <a:p>
            <a:pPr>
              <a:defRPr/>
            </a:pPr>
            <a:r>
              <a:rPr kumimoji="1" lang="en-US" sz="2000" b="1" u="sng" dirty="0">
                <a:solidFill>
                  <a:srgbClr val="060218"/>
                </a:solidFill>
                <a:latin typeface="+mn-lt"/>
              </a:rPr>
              <a:t>Minor Injury</a:t>
            </a:r>
          </a:p>
        </p:txBody>
      </p:sp>
      <p:sp>
        <p:nvSpPr>
          <p:cNvPr id="20" name="Rectangle 2068"/>
          <p:cNvSpPr>
            <a:spLocks noChangeArrowheads="1"/>
          </p:cNvSpPr>
          <p:nvPr/>
        </p:nvSpPr>
        <p:spPr bwMode="auto">
          <a:xfrm>
            <a:off x="4528344" y="1812925"/>
            <a:ext cx="438150" cy="520700"/>
          </a:xfrm>
          <a:prstGeom prst="rect">
            <a:avLst/>
          </a:prstGeom>
          <a:noFill/>
          <a:ln w="12700">
            <a:noFill/>
            <a:miter lim="800000"/>
            <a:headEnd/>
            <a:tailEnd/>
          </a:ln>
        </p:spPr>
        <p:txBody>
          <a:bodyPr wrap="none" lIns="90488" tIns="44450" rIns="90488" bIns="44450">
            <a:spAutoFit/>
          </a:bodyPr>
          <a:lstStyle/>
          <a:p>
            <a:pPr>
              <a:defRPr/>
            </a:pPr>
            <a:r>
              <a:rPr kumimoji="1" lang="en-US" sz="2800" b="1" dirty="0">
                <a:solidFill>
                  <a:srgbClr val="000000"/>
                </a:solidFill>
                <a:latin typeface="+mn-lt"/>
              </a:rPr>
              <a:t>1</a:t>
            </a:r>
          </a:p>
        </p:txBody>
      </p:sp>
      <p:sp>
        <p:nvSpPr>
          <p:cNvPr id="21" name="Rectangle 2069"/>
          <p:cNvSpPr>
            <a:spLocks noChangeArrowheads="1"/>
          </p:cNvSpPr>
          <p:nvPr/>
        </p:nvSpPr>
        <p:spPr bwMode="auto">
          <a:xfrm>
            <a:off x="4343400" y="2667000"/>
            <a:ext cx="692150" cy="520700"/>
          </a:xfrm>
          <a:prstGeom prst="rect">
            <a:avLst/>
          </a:prstGeom>
          <a:noFill/>
          <a:ln w="12700">
            <a:noFill/>
            <a:miter lim="800000"/>
            <a:headEnd/>
            <a:tailEnd/>
          </a:ln>
        </p:spPr>
        <p:txBody>
          <a:bodyPr wrap="none" lIns="90488" tIns="44450" rIns="90488" bIns="44450">
            <a:spAutoFit/>
          </a:bodyPr>
          <a:lstStyle/>
          <a:p>
            <a:pPr>
              <a:defRPr/>
            </a:pPr>
            <a:r>
              <a:rPr kumimoji="1" lang="en-US" sz="2800" b="1" dirty="0">
                <a:solidFill>
                  <a:srgbClr val="000000"/>
                </a:solidFill>
                <a:latin typeface="+mn-lt"/>
              </a:rPr>
              <a:t>29</a:t>
            </a:r>
          </a:p>
        </p:txBody>
      </p:sp>
      <p:sp>
        <p:nvSpPr>
          <p:cNvPr id="22" name="Rectangle 2070"/>
          <p:cNvSpPr>
            <a:spLocks noChangeArrowheads="1"/>
          </p:cNvSpPr>
          <p:nvPr/>
        </p:nvSpPr>
        <p:spPr bwMode="auto">
          <a:xfrm>
            <a:off x="4191000" y="4038600"/>
            <a:ext cx="947738" cy="520700"/>
          </a:xfrm>
          <a:prstGeom prst="rect">
            <a:avLst/>
          </a:prstGeom>
          <a:noFill/>
          <a:ln w="12700">
            <a:noFill/>
            <a:miter lim="800000"/>
            <a:headEnd/>
            <a:tailEnd/>
          </a:ln>
        </p:spPr>
        <p:txBody>
          <a:bodyPr wrap="none" lIns="90488" tIns="44450" rIns="90488" bIns="44450">
            <a:spAutoFit/>
          </a:bodyPr>
          <a:lstStyle/>
          <a:p>
            <a:pPr>
              <a:defRPr/>
            </a:pPr>
            <a:r>
              <a:rPr kumimoji="1" lang="en-US" sz="2800" b="1" dirty="0">
                <a:solidFill>
                  <a:srgbClr val="000000"/>
                </a:solidFill>
                <a:latin typeface="+mn-lt"/>
              </a:rPr>
              <a:t>300</a:t>
            </a:r>
          </a:p>
        </p:txBody>
      </p:sp>
      <p:sp>
        <p:nvSpPr>
          <p:cNvPr id="23" name="Rectangle 2071"/>
          <p:cNvSpPr>
            <a:spLocks noChangeArrowheads="1"/>
          </p:cNvSpPr>
          <p:nvPr/>
        </p:nvSpPr>
        <p:spPr bwMode="auto">
          <a:xfrm>
            <a:off x="3733800" y="5334000"/>
            <a:ext cx="1331913" cy="520700"/>
          </a:xfrm>
          <a:prstGeom prst="rect">
            <a:avLst/>
          </a:prstGeom>
          <a:noFill/>
          <a:ln w="12700">
            <a:noFill/>
            <a:miter lim="800000"/>
            <a:headEnd/>
            <a:tailEnd/>
          </a:ln>
        </p:spPr>
        <p:txBody>
          <a:bodyPr wrap="none" lIns="90488" tIns="44450" rIns="90488" bIns="44450">
            <a:spAutoFit/>
          </a:bodyPr>
          <a:lstStyle/>
          <a:p>
            <a:pPr>
              <a:defRPr/>
            </a:pPr>
            <a:r>
              <a:rPr kumimoji="1" lang="en-US" sz="2800" b="1" dirty="0">
                <a:solidFill>
                  <a:srgbClr val="000000"/>
                </a:solidFill>
                <a:latin typeface="+mn-lt"/>
              </a:rPr>
              <a:t>3,000</a:t>
            </a:r>
          </a:p>
        </p:txBody>
      </p:sp>
      <p:sp>
        <p:nvSpPr>
          <p:cNvPr id="24" name="Line 2072"/>
          <p:cNvSpPr>
            <a:spLocks noChangeShapeType="1"/>
          </p:cNvSpPr>
          <p:nvPr/>
        </p:nvSpPr>
        <p:spPr bwMode="auto">
          <a:xfrm>
            <a:off x="215900" y="3200400"/>
            <a:ext cx="2768600"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AutoShape 2073"/>
          <p:cNvSpPr>
            <a:spLocks noChangeArrowheads="1"/>
          </p:cNvSpPr>
          <p:nvPr/>
        </p:nvSpPr>
        <p:spPr bwMode="auto">
          <a:xfrm rot="16200000">
            <a:off x="2209800" y="2057400"/>
            <a:ext cx="1435100" cy="368300"/>
          </a:xfrm>
          <a:prstGeom prst="rightArrow">
            <a:avLst>
              <a:gd name="adj1" fmla="val 50000"/>
              <a:gd name="adj2" fmla="val 194846"/>
            </a:avLst>
          </a:prstGeom>
          <a:solidFill>
            <a:schemeClr val="hlink"/>
          </a:solidFill>
          <a:ln w="12700">
            <a:solidFill>
              <a:schemeClr val="tx1"/>
            </a:solidFill>
            <a:miter lim="800000"/>
            <a:headEnd/>
            <a:tailEnd/>
          </a:ln>
        </p:spPr>
        <p:txBody>
          <a:bodyPr wrap="none" anchor="ctr"/>
          <a:lstStyle/>
          <a:p>
            <a:endParaRPr lang="en-US"/>
          </a:p>
        </p:txBody>
      </p:sp>
      <p:sp>
        <p:nvSpPr>
          <p:cNvPr id="26" name="Rectangle 2074"/>
          <p:cNvSpPr>
            <a:spLocks noChangeArrowheads="1"/>
          </p:cNvSpPr>
          <p:nvPr/>
        </p:nvSpPr>
        <p:spPr bwMode="auto">
          <a:xfrm>
            <a:off x="609600" y="1905000"/>
            <a:ext cx="23002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kumimoji="1" lang="en-US" sz="2000" b="1" dirty="0">
                <a:cs typeface="Times New Roman" pitchFamily="18" charset="0"/>
              </a:rPr>
              <a:t>Most Incident </a:t>
            </a:r>
          </a:p>
          <a:p>
            <a:r>
              <a:rPr kumimoji="1" lang="en-US" sz="2000" b="1" dirty="0">
                <a:cs typeface="Times New Roman" pitchFamily="18" charset="0"/>
              </a:rPr>
              <a:t>Investigations Conducted</a:t>
            </a:r>
          </a:p>
        </p:txBody>
      </p:sp>
      <p:sp>
        <p:nvSpPr>
          <p:cNvPr id="27" name="Rectangle 2075"/>
          <p:cNvSpPr>
            <a:spLocks noChangeArrowheads="1"/>
          </p:cNvSpPr>
          <p:nvPr/>
        </p:nvSpPr>
        <p:spPr bwMode="auto">
          <a:xfrm>
            <a:off x="457200" y="3657600"/>
            <a:ext cx="27320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kumimoji="1" lang="en-US" sz="2000" b="1">
                <a:cs typeface="Times New Roman" pitchFamily="18" charset="0"/>
              </a:rPr>
              <a:t>Few Investigations</a:t>
            </a:r>
          </a:p>
          <a:p>
            <a:r>
              <a:rPr kumimoji="1" lang="en-US" sz="2000" b="1">
                <a:cs typeface="Times New Roman" pitchFamily="18" charset="0"/>
              </a:rPr>
              <a:t>Conducted</a:t>
            </a:r>
          </a:p>
        </p:txBody>
      </p:sp>
      <p:sp>
        <p:nvSpPr>
          <p:cNvPr id="28" name="AutoShape 2076"/>
          <p:cNvSpPr>
            <a:spLocks noChangeArrowheads="1"/>
          </p:cNvSpPr>
          <p:nvPr/>
        </p:nvSpPr>
        <p:spPr bwMode="auto">
          <a:xfrm>
            <a:off x="1905000" y="4191000"/>
            <a:ext cx="825500" cy="215900"/>
          </a:xfrm>
          <a:prstGeom prst="rightArrow">
            <a:avLst>
              <a:gd name="adj1" fmla="val 50000"/>
              <a:gd name="adj2" fmla="val 191194"/>
            </a:avLst>
          </a:prstGeom>
          <a:solidFill>
            <a:schemeClr val="hlink"/>
          </a:solidFill>
          <a:ln w="12700">
            <a:solidFill>
              <a:schemeClr val="tx1"/>
            </a:solidFill>
            <a:miter lim="800000"/>
            <a:headEnd/>
            <a:tailEnd/>
          </a:ln>
        </p:spPr>
        <p:txBody>
          <a:bodyPr wrap="none" anchor="ctr"/>
          <a:lstStyle/>
          <a:p>
            <a:endParaRPr lang="en-US"/>
          </a:p>
        </p:txBody>
      </p:sp>
      <p:sp>
        <p:nvSpPr>
          <p:cNvPr id="29" name="Rectangle 2078"/>
          <p:cNvSpPr>
            <a:spLocks noChangeArrowheads="1"/>
          </p:cNvSpPr>
          <p:nvPr/>
        </p:nvSpPr>
        <p:spPr bwMode="auto">
          <a:xfrm>
            <a:off x="3962400" y="4495800"/>
            <a:ext cx="1681163" cy="396875"/>
          </a:xfrm>
          <a:prstGeom prst="rect">
            <a:avLst/>
          </a:prstGeom>
          <a:noFill/>
          <a:ln w="12700">
            <a:noFill/>
            <a:miter lim="800000"/>
            <a:headEnd/>
            <a:tailEnd/>
          </a:ln>
        </p:spPr>
        <p:txBody>
          <a:bodyPr wrap="none" lIns="90488" tIns="44450" rIns="90488" bIns="44450">
            <a:spAutoFit/>
          </a:bodyPr>
          <a:lstStyle/>
          <a:p>
            <a:pPr>
              <a:defRPr/>
            </a:pPr>
            <a:r>
              <a:rPr kumimoji="1" lang="en-US" sz="2000" b="1" u="sng" dirty="0">
                <a:solidFill>
                  <a:srgbClr val="060218"/>
                </a:solidFill>
                <a:latin typeface="+mn-lt"/>
              </a:rPr>
              <a:t>Near Miss </a:t>
            </a:r>
          </a:p>
        </p:txBody>
      </p:sp>
      <p:sp>
        <p:nvSpPr>
          <p:cNvPr id="30" name="Rectangle 2079"/>
          <p:cNvSpPr>
            <a:spLocks noChangeArrowheads="1"/>
          </p:cNvSpPr>
          <p:nvPr/>
        </p:nvSpPr>
        <p:spPr bwMode="auto">
          <a:xfrm>
            <a:off x="2481262" y="5805223"/>
            <a:ext cx="4970463" cy="366713"/>
          </a:xfrm>
          <a:prstGeom prst="rect">
            <a:avLst/>
          </a:prstGeom>
          <a:noFill/>
          <a:ln w="12700">
            <a:noFill/>
            <a:miter lim="800000"/>
            <a:headEnd/>
            <a:tailEnd/>
          </a:ln>
        </p:spPr>
        <p:txBody>
          <a:bodyPr wrap="none" lIns="90488" tIns="44450" rIns="90488" bIns="44450">
            <a:spAutoFit/>
          </a:bodyPr>
          <a:lstStyle/>
          <a:p>
            <a:pPr>
              <a:defRPr/>
            </a:pPr>
            <a:r>
              <a:rPr kumimoji="1" lang="en-US" b="1" u="sng" dirty="0">
                <a:solidFill>
                  <a:srgbClr val="000000"/>
                </a:solidFill>
                <a:latin typeface="+mn-lt"/>
              </a:rPr>
              <a:t>Unsafe Acts, Behaviors or Conditions</a:t>
            </a:r>
          </a:p>
        </p:txBody>
      </p:sp>
      <p:sp>
        <p:nvSpPr>
          <p:cNvPr id="31" name="AutoShape 2080"/>
          <p:cNvSpPr>
            <a:spLocks noChangeArrowheads="1"/>
          </p:cNvSpPr>
          <p:nvPr/>
        </p:nvSpPr>
        <p:spPr bwMode="auto">
          <a:xfrm rot="6891005">
            <a:off x="7480300" y="4668838"/>
            <a:ext cx="877888" cy="252412"/>
          </a:xfrm>
          <a:prstGeom prst="rightArrow">
            <a:avLst>
              <a:gd name="adj1" fmla="val 50000"/>
              <a:gd name="adj2" fmla="val 190823"/>
            </a:avLst>
          </a:prstGeom>
          <a:solidFill>
            <a:schemeClr val="hlink"/>
          </a:solidFill>
          <a:ln w="12700">
            <a:solidFill>
              <a:schemeClr val="tx1"/>
            </a:solidFill>
            <a:miter lim="800000"/>
            <a:headEnd/>
            <a:tailEnd/>
          </a:ln>
        </p:spPr>
        <p:txBody>
          <a:bodyPr wrap="none" anchor="ctr"/>
          <a:lstStyle/>
          <a:p>
            <a:endParaRPr lang="en-US"/>
          </a:p>
        </p:txBody>
      </p:sp>
      <p:grpSp>
        <p:nvGrpSpPr>
          <p:cNvPr id="32" name="Group 2063"/>
          <p:cNvGrpSpPr>
            <a:grpSpLocks/>
          </p:cNvGrpSpPr>
          <p:nvPr/>
        </p:nvGrpSpPr>
        <p:grpSpPr bwMode="auto">
          <a:xfrm>
            <a:off x="4114800" y="1447800"/>
            <a:ext cx="1411288" cy="1042988"/>
            <a:chOff x="2408" y="912"/>
            <a:chExt cx="889" cy="657"/>
          </a:xfrm>
        </p:grpSpPr>
        <p:sp>
          <p:nvSpPr>
            <p:cNvPr id="33" name="Freeform 2064"/>
            <p:cNvSpPr>
              <a:spLocks/>
            </p:cNvSpPr>
            <p:nvPr/>
          </p:nvSpPr>
          <p:spPr bwMode="auto">
            <a:xfrm>
              <a:off x="2807" y="912"/>
              <a:ext cx="490" cy="657"/>
            </a:xfrm>
            <a:custGeom>
              <a:avLst/>
              <a:gdLst>
                <a:gd name="T0" fmla="*/ 397 w 490"/>
                <a:gd name="T1" fmla="*/ 656 h 657"/>
                <a:gd name="T2" fmla="*/ 489 w 490"/>
                <a:gd name="T3" fmla="*/ 554 h 657"/>
                <a:gd name="T4" fmla="*/ 0 w 490"/>
                <a:gd name="T5" fmla="*/ 0 h 657"/>
                <a:gd name="T6" fmla="*/ 397 w 490"/>
                <a:gd name="T7" fmla="*/ 656 h 657"/>
                <a:gd name="T8" fmla="*/ 0 60000 65536"/>
                <a:gd name="T9" fmla="*/ 0 60000 65536"/>
                <a:gd name="T10" fmla="*/ 0 60000 65536"/>
                <a:gd name="T11" fmla="*/ 0 60000 65536"/>
                <a:gd name="T12" fmla="*/ 0 w 490"/>
                <a:gd name="T13" fmla="*/ 0 h 657"/>
                <a:gd name="T14" fmla="*/ 490 w 490"/>
                <a:gd name="T15" fmla="*/ 657 h 657"/>
              </a:gdLst>
              <a:ahLst/>
              <a:cxnLst>
                <a:cxn ang="T8">
                  <a:pos x="T0" y="T1"/>
                </a:cxn>
                <a:cxn ang="T9">
                  <a:pos x="T2" y="T3"/>
                </a:cxn>
                <a:cxn ang="T10">
                  <a:pos x="T4" y="T5"/>
                </a:cxn>
                <a:cxn ang="T11">
                  <a:pos x="T6" y="T7"/>
                </a:cxn>
              </a:cxnLst>
              <a:rect l="T12" t="T13" r="T14" b="T15"/>
              <a:pathLst>
                <a:path w="490" h="657">
                  <a:moveTo>
                    <a:pt x="397" y="656"/>
                  </a:moveTo>
                  <a:lnTo>
                    <a:pt x="489" y="554"/>
                  </a:lnTo>
                  <a:lnTo>
                    <a:pt x="0" y="0"/>
                  </a:lnTo>
                  <a:lnTo>
                    <a:pt x="397" y="656"/>
                  </a:lnTo>
                </a:path>
              </a:pathLst>
            </a:custGeom>
            <a:solidFill>
              <a:srgbClr val="FF0000"/>
            </a:solidFill>
            <a:ln w="12700" cap="rnd">
              <a:solidFill>
                <a:srgbClr val="000000"/>
              </a:solidFill>
              <a:round/>
              <a:headEnd/>
              <a:tailEnd/>
            </a:ln>
          </p:spPr>
          <p:txBody>
            <a:bodyPr/>
            <a:lstStyle/>
            <a:p>
              <a:endParaRPr lang="en-US"/>
            </a:p>
          </p:txBody>
        </p:sp>
        <p:sp>
          <p:nvSpPr>
            <p:cNvPr id="34" name="Freeform 2065"/>
            <p:cNvSpPr>
              <a:spLocks/>
            </p:cNvSpPr>
            <p:nvPr/>
          </p:nvSpPr>
          <p:spPr bwMode="auto">
            <a:xfrm>
              <a:off x="2408" y="912"/>
              <a:ext cx="797" cy="657"/>
            </a:xfrm>
            <a:custGeom>
              <a:avLst/>
              <a:gdLst>
                <a:gd name="T0" fmla="*/ 0 w 797"/>
                <a:gd name="T1" fmla="*/ 656 h 657"/>
                <a:gd name="T2" fmla="*/ 796 w 797"/>
                <a:gd name="T3" fmla="*/ 656 h 657"/>
                <a:gd name="T4" fmla="*/ 399 w 797"/>
                <a:gd name="T5" fmla="*/ 0 h 657"/>
                <a:gd name="T6" fmla="*/ 0 w 797"/>
                <a:gd name="T7" fmla="*/ 656 h 657"/>
                <a:gd name="T8" fmla="*/ 0 60000 65536"/>
                <a:gd name="T9" fmla="*/ 0 60000 65536"/>
                <a:gd name="T10" fmla="*/ 0 60000 65536"/>
                <a:gd name="T11" fmla="*/ 0 60000 65536"/>
                <a:gd name="T12" fmla="*/ 0 w 797"/>
                <a:gd name="T13" fmla="*/ 0 h 657"/>
                <a:gd name="T14" fmla="*/ 797 w 797"/>
                <a:gd name="T15" fmla="*/ 657 h 657"/>
              </a:gdLst>
              <a:ahLst/>
              <a:cxnLst>
                <a:cxn ang="T8">
                  <a:pos x="T0" y="T1"/>
                </a:cxn>
                <a:cxn ang="T9">
                  <a:pos x="T2" y="T3"/>
                </a:cxn>
                <a:cxn ang="T10">
                  <a:pos x="T4" y="T5"/>
                </a:cxn>
                <a:cxn ang="T11">
                  <a:pos x="T6" y="T7"/>
                </a:cxn>
              </a:cxnLst>
              <a:rect l="T12" t="T13" r="T14" b="T15"/>
              <a:pathLst>
                <a:path w="797" h="657">
                  <a:moveTo>
                    <a:pt x="0" y="656"/>
                  </a:moveTo>
                  <a:lnTo>
                    <a:pt x="796" y="656"/>
                  </a:lnTo>
                  <a:lnTo>
                    <a:pt x="399" y="0"/>
                  </a:lnTo>
                  <a:lnTo>
                    <a:pt x="0" y="656"/>
                  </a:lnTo>
                </a:path>
              </a:pathLst>
            </a:custGeom>
            <a:solidFill>
              <a:srgbClr val="FF0000"/>
            </a:solidFill>
            <a:ln w="12700" cap="rnd">
              <a:solidFill>
                <a:srgbClr val="000000"/>
              </a:solidFill>
              <a:round/>
              <a:headEnd/>
              <a:tailEnd/>
            </a:ln>
          </p:spPr>
          <p:txBody>
            <a:bodyPr/>
            <a:lstStyle/>
            <a:p>
              <a:endParaRPr lang="en-US"/>
            </a:p>
          </p:txBody>
        </p:sp>
      </p:grpSp>
      <p:sp>
        <p:nvSpPr>
          <p:cNvPr id="2" name="TextBox 1"/>
          <p:cNvSpPr txBox="1"/>
          <p:nvPr/>
        </p:nvSpPr>
        <p:spPr>
          <a:xfrm>
            <a:off x="4585494" y="1905000"/>
            <a:ext cx="381000" cy="461665"/>
          </a:xfrm>
          <a:prstGeom prst="rect">
            <a:avLst/>
          </a:prstGeom>
          <a:noFill/>
        </p:spPr>
        <p:txBody>
          <a:bodyPr wrap="square" rtlCol="0">
            <a:spAutoFit/>
          </a:bodyPr>
          <a:lstStyle/>
          <a:p>
            <a:r>
              <a:rPr lang="en-US" sz="2400" b="1" dirty="0"/>
              <a:t>1</a:t>
            </a:r>
          </a:p>
        </p:txBody>
      </p:sp>
      <p:sp>
        <p:nvSpPr>
          <p:cNvPr id="3" name="Rectangle 2"/>
          <p:cNvSpPr/>
          <p:nvPr/>
        </p:nvSpPr>
        <p:spPr>
          <a:xfrm>
            <a:off x="7253551" y="2908300"/>
            <a:ext cx="1569774" cy="1323439"/>
          </a:xfrm>
          <a:prstGeom prst="rect">
            <a:avLst/>
          </a:prstGeom>
        </p:spPr>
        <p:txBody>
          <a:bodyPr wrap="square">
            <a:spAutoFit/>
          </a:bodyPr>
          <a:lstStyle/>
          <a:p>
            <a:pPr algn="ctr">
              <a:defRPr/>
            </a:pPr>
            <a:r>
              <a:rPr kumimoji="1" lang="en-US" sz="1600" b="1" dirty="0">
                <a:solidFill>
                  <a:schemeClr val="bg2">
                    <a:lumMod val="10000"/>
                  </a:schemeClr>
                </a:solidFill>
                <a:latin typeface="Verdana" pitchFamily="34" charset="0"/>
                <a:cs typeface="Times New Roman" pitchFamily="18" charset="0"/>
              </a:rPr>
              <a:t>Biggest percentage        of injury</a:t>
            </a:r>
          </a:p>
          <a:p>
            <a:pPr algn="ctr">
              <a:defRPr/>
            </a:pPr>
            <a:r>
              <a:rPr kumimoji="1" lang="en-US" sz="1600" b="1" dirty="0">
                <a:solidFill>
                  <a:schemeClr val="bg2">
                    <a:lumMod val="10000"/>
                  </a:schemeClr>
                </a:solidFill>
                <a:latin typeface="Verdana" pitchFamily="34" charset="0"/>
                <a:cs typeface="Times New Roman" pitchFamily="18" charset="0"/>
              </a:rPr>
              <a:t>causing potential!</a:t>
            </a:r>
          </a:p>
        </p:txBody>
      </p:sp>
    </p:spTree>
    <p:extLst>
      <p:ext uri="{BB962C8B-B14F-4D97-AF65-F5344CB8AC3E}">
        <p14:creationId xmlns:p14="http://schemas.microsoft.com/office/powerpoint/2010/main" val="223975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Reasons for Reporting</a:t>
            </a:r>
          </a:p>
        </p:txBody>
      </p:sp>
      <p:sp>
        <p:nvSpPr>
          <p:cNvPr id="4099" name="Subtitle 2"/>
          <p:cNvSpPr>
            <a:spLocks noGrp="1"/>
          </p:cNvSpPr>
          <p:nvPr>
            <p:ph type="subTitle" idx="1"/>
          </p:nvPr>
        </p:nvSpPr>
        <p:spPr>
          <a:xfrm>
            <a:off x="304800" y="1371600"/>
            <a:ext cx="7924800" cy="4800600"/>
          </a:xfrm>
        </p:spPr>
        <p:txBody>
          <a:bodyPr/>
          <a:lstStyle/>
          <a:p>
            <a:pPr marL="800100" lvl="1" indent="-3429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Reporting a near miss helps to establish and continue safe practices within the workplace.</a:t>
            </a:r>
          </a:p>
          <a:p>
            <a:pPr marL="800100" lvl="1" indent="-3429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Information provided enables an employer to communicate facts, causes, and corrective actions to all employees regarding near misses.</a:t>
            </a:r>
          </a:p>
          <a:p>
            <a:pPr marL="800100" lvl="1" indent="-3429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Provides valuable information to employees about how to avoid/prevent future accidents and injuries.</a:t>
            </a:r>
          </a:p>
          <a:p>
            <a:pPr marL="800100" lvl="1" indent="-3429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Provides opportunity to improve safety, health, environmental, and security of operation.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spTree>
    <p:extLst>
      <p:ext uri="{BB962C8B-B14F-4D97-AF65-F5344CB8AC3E}">
        <p14:creationId xmlns:p14="http://schemas.microsoft.com/office/powerpoint/2010/main" val="288699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Reasons for Reporting</a:t>
            </a:r>
          </a:p>
        </p:txBody>
      </p:sp>
      <p:sp>
        <p:nvSpPr>
          <p:cNvPr id="4099" name="Subtitle 2"/>
          <p:cNvSpPr>
            <a:spLocks noGrp="1"/>
          </p:cNvSpPr>
          <p:nvPr>
            <p:ph type="subTitle" idx="1"/>
          </p:nvPr>
        </p:nvSpPr>
        <p:spPr>
          <a:xfrm>
            <a:off x="647700" y="1143000"/>
            <a:ext cx="7924800" cy="4800600"/>
          </a:xfrm>
        </p:spPr>
        <p:txBody>
          <a:bodyPr/>
          <a:lstStyle/>
          <a:p>
            <a:pPr marL="342900" indent="-342900" algn="l">
              <a:buFont typeface="Wingdings" pitchFamily="2" charset="2"/>
              <a:buChar char="§"/>
            </a:pPr>
            <a:r>
              <a:rPr lang="en-US" dirty="0">
                <a:solidFill>
                  <a:schemeClr val="tx1"/>
                </a:solidFill>
              </a:rPr>
              <a:t>Reduces tolerance for risk.</a:t>
            </a:r>
          </a:p>
          <a:p>
            <a:pPr marL="342900" indent="-342900" algn="l">
              <a:buFont typeface="Wingdings" pitchFamily="2" charset="2"/>
              <a:buChar char="§"/>
            </a:pPr>
            <a:r>
              <a:rPr lang="en-US" dirty="0">
                <a:solidFill>
                  <a:schemeClr val="tx1"/>
                </a:solidFill>
              </a:rPr>
              <a:t>Avoids complacency.</a:t>
            </a:r>
          </a:p>
          <a:p>
            <a:pPr marL="342900" indent="-342900" algn="l">
              <a:buFont typeface="Wingdings" pitchFamily="2" charset="2"/>
              <a:buChar char="§"/>
            </a:pPr>
            <a:r>
              <a:rPr lang="en-US" dirty="0">
                <a:solidFill>
                  <a:schemeClr val="tx1"/>
                </a:solidFill>
              </a:rPr>
              <a:t>Tool to identify workplace hazards.</a:t>
            </a:r>
          </a:p>
          <a:p>
            <a:pPr marL="342900" indent="-342900" algn="l">
              <a:buFont typeface="Wingdings" pitchFamily="2" charset="2"/>
              <a:buChar char="§"/>
            </a:pPr>
            <a:r>
              <a:rPr lang="en-US" dirty="0">
                <a:solidFill>
                  <a:schemeClr val="tx1"/>
                </a:solidFill>
              </a:rPr>
              <a:t>Allows employee involvement in safety program.</a:t>
            </a:r>
          </a:p>
          <a:p>
            <a:pPr marL="342900" indent="-342900" algn="l">
              <a:buFont typeface="Wingdings" pitchFamily="2" charset="2"/>
              <a:buChar char="§"/>
            </a:pPr>
            <a:r>
              <a:rPr lang="en-US" dirty="0">
                <a:solidFill>
                  <a:schemeClr val="tx1"/>
                </a:solidFill>
              </a:rPr>
              <a:t>Demonstrates Management’s commitment to safety.</a:t>
            </a:r>
          </a:p>
          <a:p>
            <a:pPr marL="342900" indent="-342900" algn="l">
              <a:buFont typeface="Wingdings" pitchFamily="2" charset="2"/>
              <a:buChar char="§"/>
            </a:pPr>
            <a:r>
              <a:rPr lang="en-US" dirty="0">
                <a:solidFill>
                  <a:schemeClr val="tx1"/>
                </a:solidFill>
              </a:rPr>
              <a:t>Allows identification of possible trends</a:t>
            </a:r>
            <a:r>
              <a:rPr 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572000"/>
            <a:ext cx="2514600" cy="1676400"/>
          </a:xfrm>
          <a:prstGeom prst="rect">
            <a:avLst/>
          </a:prstGeom>
        </p:spPr>
      </p:pic>
    </p:spTree>
    <p:extLst>
      <p:ext uri="{BB962C8B-B14F-4D97-AF65-F5344CB8AC3E}">
        <p14:creationId xmlns:p14="http://schemas.microsoft.com/office/powerpoint/2010/main" val="2415108557"/>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354d25585636ee985d7fbbdda2f9f248">
  <xsd:schema xmlns:xsd="http://www.w3.org/2001/XMLSchema" xmlns:xs="http://www.w3.org/2001/XMLSchema" xmlns:p="http://schemas.microsoft.com/office/2006/metadata/properties" xmlns:ns1="http://schemas.microsoft.com/sharepoint/v3" targetNamespace="http://schemas.microsoft.com/office/2006/metadata/properties" ma:root="true" ma:fieldsID="19883d5510c150174a0ef4ce7e9d021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BE60D-5EC3-433F-BF78-D7E8D93F2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B3045-71B9-4B16-A995-7EE42018AFC9}">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CDBB8EC-6785-4929-8AFD-C350B0D1EB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slide format</Template>
  <TotalTime>260</TotalTime>
  <Words>3829</Words>
  <Application>Microsoft Office PowerPoint</Application>
  <PresentationFormat>On-screen Show (4:3)</PresentationFormat>
  <Paragraphs>411</Paragraphs>
  <Slides>27</Slides>
  <Notes>27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Courier New</vt:lpstr>
      <vt:lpstr>Times New Roman</vt:lpstr>
      <vt:lpstr>Verdana</vt:lpstr>
      <vt:lpstr>Wingdings</vt:lpstr>
      <vt:lpstr>new slide format</vt:lpstr>
      <vt:lpstr>Custom Design</vt:lpstr>
      <vt:lpstr>Acrobat Document</vt:lpstr>
      <vt:lpstr>NEAR MISS</vt:lpstr>
      <vt:lpstr>Topics</vt:lpstr>
      <vt:lpstr>Definition</vt:lpstr>
      <vt:lpstr>Another “Near Miss” Definition</vt:lpstr>
      <vt:lpstr>Using Condition/Incident</vt:lpstr>
      <vt:lpstr>What Happens</vt:lpstr>
      <vt:lpstr>Incident Ratio Model</vt:lpstr>
      <vt:lpstr>Reasons for Reporting</vt:lpstr>
      <vt:lpstr>Reasons for Reporting</vt:lpstr>
      <vt:lpstr>Near Miss Management Stages</vt:lpstr>
      <vt:lpstr>Identification</vt:lpstr>
      <vt:lpstr>Disclosure</vt:lpstr>
      <vt:lpstr>Distribution</vt:lpstr>
      <vt:lpstr>Direct &amp; Root-Cause Analysis</vt:lpstr>
      <vt:lpstr>Direct &amp; Root-Cause Analysis</vt:lpstr>
      <vt:lpstr>Solution Identification</vt:lpstr>
      <vt:lpstr>Dissemination to Implementers</vt:lpstr>
      <vt:lpstr>Resolution</vt:lpstr>
      <vt:lpstr>Near Miss Management System</vt:lpstr>
      <vt:lpstr>System Management</vt:lpstr>
      <vt:lpstr>Tools for System Management</vt:lpstr>
      <vt:lpstr>Tools for System Management</vt:lpstr>
      <vt:lpstr>Employee Training - Topics</vt:lpstr>
      <vt:lpstr>Near Miss Reporting Forms</vt:lpstr>
      <vt:lpstr>Reporting Form Development</vt:lpstr>
      <vt:lpstr>Summary</vt:lpstr>
      <vt:lpstr>Questions</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MISS</dc:title>
  <dc:creator>Stephen Lane</dc:creator>
  <cp:lastModifiedBy>Ananthasadagopan P Vijaiarasan</cp:lastModifiedBy>
  <cp:revision>22</cp:revision>
  <dcterms:created xsi:type="dcterms:W3CDTF">2014-07-14T14:46:32Z</dcterms:created>
  <dcterms:modified xsi:type="dcterms:W3CDTF">2021-06-15T17:34:18Z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26800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