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27" r:id="rId1"/>
  </p:sldMasterIdLst>
  <p:notesMasterIdLst>
    <p:notesMasterId r:id="rId49"/>
  </p:notesMasterIdLst>
  <p:sldIdLst>
    <p:sldId id="293" r:id="rId2"/>
    <p:sldId id="257" r:id="rId3"/>
    <p:sldId id="290" r:id="rId4"/>
    <p:sldId id="295" r:id="rId5"/>
    <p:sldId id="305" r:id="rId6"/>
    <p:sldId id="303" r:id="rId7"/>
    <p:sldId id="256" r:id="rId8"/>
    <p:sldId id="308" r:id="rId9"/>
    <p:sldId id="260" r:id="rId10"/>
    <p:sldId id="261" r:id="rId11"/>
    <p:sldId id="262" r:id="rId12"/>
    <p:sldId id="263" r:id="rId13"/>
    <p:sldId id="264" r:id="rId14"/>
    <p:sldId id="307" r:id="rId15"/>
    <p:sldId id="309" r:id="rId16"/>
    <p:sldId id="298" r:id="rId17"/>
    <p:sldId id="300" r:id="rId18"/>
    <p:sldId id="299" r:id="rId19"/>
    <p:sldId id="266" r:id="rId20"/>
    <p:sldId id="310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311" r:id="rId32"/>
    <p:sldId id="312" r:id="rId33"/>
    <p:sldId id="292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301" r:id="rId45"/>
    <p:sldId id="287" r:id="rId46"/>
    <p:sldId id="313" r:id="rId47"/>
    <p:sldId id="314" r:id="rId48"/>
  </p:sldIdLst>
  <p:sldSz cx="9144000" cy="6858000" type="screen4x3"/>
  <p:notesSz cx="6858000" cy="917257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charset="-128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charset="-128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charset="-128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charset="-128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99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96" y="-75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725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Berkeley Old Style ITC T Black" pitchFamily="32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Berkeley Old Style ITC T Black" pitchFamily="32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5063" y="687388"/>
            <a:ext cx="4587875" cy="3440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57688"/>
            <a:ext cx="5027613" cy="412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713788"/>
            <a:ext cx="29702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Berkeley Old Style ITC T Black" pitchFamily="32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713788"/>
            <a:ext cx="29702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Berkeley Old Style ITC T Black" pitchFamily="32" charset="0"/>
                <a:cs typeface="Arial Unicode MS" charset="0"/>
              </a:defRPr>
            </a:lvl1pPr>
          </a:lstStyle>
          <a:p>
            <a:pPr>
              <a:defRPr/>
            </a:pPr>
            <a:fld id="{EA14D172-70EC-4627-88BE-EA5740617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A14D172-70EC-4627-88BE-EA574061780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8398978-1602-4A1B-9223-51D7ECA5420C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89462" cy="3441700"/>
          </a:xfrm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22F1C8B-1222-4FD8-B1EF-3E0E9699B0A2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89462" cy="3441700"/>
          </a:xfrm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9887F5-26AC-4621-887A-E55F95D0EB54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89462" cy="3441700"/>
          </a:xfrm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F6FF9EA-A23C-4AE3-93E5-B80A7AF7FC52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89462" cy="3441700"/>
          </a:xfrm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2220F-3FC7-4DD5-AC63-C8824149F22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71A0539-DE8C-4C97-8D11-3D1FB6CB6740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89462" cy="3441700"/>
          </a:xfrm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A14D172-70EC-4627-88BE-EA574061780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A14D172-70EC-4627-88BE-EA574061780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A14D172-70EC-4627-88BE-EA574061780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767DB30-A9A7-46BF-868F-65949F9BA032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89462" cy="3441700"/>
          </a:xfrm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135EB80-2C01-4DD3-8089-006EDF17C5F7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35063" y="687388"/>
            <a:ext cx="4589462" cy="3441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A14D172-70EC-4627-88BE-EA574061780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3F33858-B871-47AE-9A5E-AFA5F13D7389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89462" cy="3441700"/>
          </a:xfrm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5A7983-7CEA-493C-9B84-F175FDA64A93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89462" cy="3441700"/>
          </a:xfrm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DBEF30F-4AAD-4DEF-AF7F-9B34641E938A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89462" cy="3441700"/>
          </a:xfrm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D402C08-7D1B-4CB5-A460-F49E05C0E1D2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89462" cy="3441700"/>
          </a:xfrm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4D1C8DF-D48E-4362-8BF1-344B446DCBBA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89462" cy="3441700"/>
          </a:xfrm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F6606EF-7F3C-4143-B77A-6F4028A3E4B4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89462" cy="3441700"/>
          </a:xfrm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BF62FA2-B5A6-4303-95CB-D2D6DC77F21F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89462" cy="3441700"/>
          </a:xfrm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1EC0C45-F96B-4093-B011-32D9943C7C4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89462" cy="3441700"/>
          </a:xfrm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CF0432-035A-4A12-BFA1-592865A2386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89462" cy="3441700"/>
          </a:xfrm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1648A98-CFE4-489B-BD26-B2D6BAAEBCC1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EB0814-4C5F-45BC-BA9D-C4637EDDAC4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1136650" y="688975"/>
            <a:ext cx="4584700" cy="3438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A14D172-70EC-4627-88BE-EA574061780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2220F-3FC7-4DD5-AC63-C8824149F223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F9B03DF-327B-4A46-A4A1-20712F88AB41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B6714D2-55BE-49FC-BD97-5DD0D3260BD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89462" cy="3441700"/>
          </a:xfrm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3526F8-897F-4E31-8D9D-99CFFB373EE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89462" cy="3441700"/>
          </a:xfrm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9F62D6-E16F-4CEC-BF21-5295557146F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89462" cy="3441700"/>
          </a:xfrm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11001C5-ADE0-46B7-8981-F801042D90F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89462" cy="3441700"/>
          </a:xfrm>
          <a:ln/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8854DD8-4408-447F-9C84-DB2B802A9602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89462" cy="3441700"/>
          </a:xfrm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0080D62-CF2B-4F86-BD63-5C93A462399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1136650" y="688975"/>
            <a:ext cx="4584700" cy="3438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A14D172-70EC-4627-88BE-EA574061780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6CE73D7-810D-477E-AFAF-AD073BBB43D4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1136650" y="688975"/>
            <a:ext cx="4584700" cy="3438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613A6AD-DEF8-4EC1-98C5-8FDEFB6FE157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1136650" y="688975"/>
            <a:ext cx="4584700" cy="3438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A13286D-C9D8-498D-9355-08F4121DFA09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1136650" y="688975"/>
            <a:ext cx="4584700" cy="3438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304771B-821B-4B2D-AB04-08C272B22CB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89462" cy="3441700"/>
          </a:xfrm>
          <a:ln/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A14D172-70EC-4627-88BE-EA574061780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DC55904-45C0-44FE-B68C-4B15DE96D6BF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1136650" y="688975"/>
            <a:ext cx="4584700" cy="3438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158BF-FD8D-46B0-9C42-8EDD96E3095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08A6-9081-4952-BF2D-334E698C5D2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8790-EBCA-4276-8CDA-625DE254FDF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A14D172-70EC-4627-88BE-EA574061780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632BFA-AE48-4125-813C-3D278D7AFE68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89462" cy="3441700"/>
          </a:xfrm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A0BB0F9-7E73-409E-8A7D-CC2F56AF9F9F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89462" cy="3441700"/>
          </a:xfrm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7F02B30-D8AB-49EF-BAF8-7633A7267FA3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87388"/>
            <a:ext cx="4589462" cy="3441700"/>
          </a:xfrm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90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0DE08-2EA7-4E6A-A2F6-59720DCB2F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1FDF7-58A6-426D-AA65-ADD4D4CB66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47BCB-50F4-48BF-B97C-43E5360CFC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9413"/>
            <a:ext cx="77708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08413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057400"/>
            <a:ext cx="3810000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3246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3246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3246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7E7A7-72CE-4445-944A-DCB73A616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9413"/>
            <a:ext cx="77708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08413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2057400"/>
            <a:ext cx="3810000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41894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85800" y="63246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3246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3246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5960-82C7-4386-8BAF-B3C73696A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0ABD9-E4F2-4DD1-ACEB-E91D673859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9E238-EC23-4BC0-8527-ED91ED585A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C03C7-F7E2-4A53-BBF4-855E5451A2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163E7-1121-4FF3-AC70-D1BF886270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39202-6D55-4EC5-8305-3839307049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005A7-663A-484A-9C7C-6438F04EA9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F771E-F2E4-495E-9312-60A1CEBBE7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8329A10-3A59-40FE-A65F-DC4906508C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6C7BA3C-39FF-4AD2-82ED-94D1E930D4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ctane.nmt.edu/waterquality/corrosion/image/III-1.gi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9" Type="http://schemas.openxmlformats.org/officeDocument/2006/relationships/image" Target="../media/image5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gif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7924800" cy="1676400"/>
          </a:xfrm>
        </p:spPr>
        <p:txBody>
          <a:bodyPr/>
          <a:lstStyle/>
          <a:p>
            <a:r>
              <a:rPr dirty="0" smtClean="0"/>
              <a:t>Hydrogen Sulfide </a:t>
            </a:r>
            <a:r>
              <a:rPr lang="en-US" dirty="0" smtClean="0"/>
              <a:t>G</a:t>
            </a:r>
            <a:r>
              <a:rPr dirty="0" smtClean="0"/>
              <a:t>as </a:t>
            </a:r>
            <a:endParaRPr lang="en-US" dirty="0"/>
          </a:p>
        </p:txBody>
      </p:sp>
      <p:pic>
        <p:nvPicPr>
          <p:cNvPr id="4" name="Picture 3" descr="Full color Canada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2700" y="2895600"/>
            <a:ext cx="45339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715000"/>
            <a:ext cx="2579552" cy="120032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OSHA 1910.1000</a:t>
            </a:r>
          </a:p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ANSI Z390.1-2006</a:t>
            </a:r>
          </a:p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RRC Rule 36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6324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Copyright 2006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73F4A-80CF-4F04-908D-3A44B217F656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449388" y="838200"/>
            <a:ext cx="7037387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FF9933"/>
                </a:solidFill>
              </a:rPr>
              <a:t>Other Names for Hydrogen Sulfide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596063" y="2108200"/>
            <a:ext cx="90487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9933"/>
                </a:solidFill>
              </a:rPr>
              <a:t>H</a:t>
            </a:r>
            <a:r>
              <a:rPr lang="en-US" sz="3200" dirty="0">
                <a:solidFill>
                  <a:srgbClr val="FF950E"/>
                </a:solidFill>
              </a:rPr>
              <a:t>2</a:t>
            </a:r>
            <a:r>
              <a:rPr lang="en-US" sz="3200" dirty="0">
                <a:solidFill>
                  <a:srgbClr val="FF9933"/>
                </a:solidFill>
              </a:rPr>
              <a:t>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290638" y="2136775"/>
            <a:ext cx="3634626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9933"/>
                </a:solidFill>
              </a:rPr>
              <a:t>Sulfurated Hydrogen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876800" y="2819400"/>
            <a:ext cx="168592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9933"/>
                </a:solidFill>
              </a:rPr>
              <a:t>Sour Gas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8600" y="2746375"/>
            <a:ext cx="2138363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9933"/>
                </a:solidFill>
              </a:rPr>
              <a:t>Swamp Gas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324600" y="3203575"/>
            <a:ext cx="1935163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9933"/>
                </a:solidFill>
              </a:rPr>
              <a:t>Sewer Gas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360613" y="3200400"/>
            <a:ext cx="27622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9933"/>
                </a:solidFill>
              </a:rPr>
              <a:t>Rotten Egg Gas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483225" y="4422775"/>
            <a:ext cx="327074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9933"/>
                </a:solidFill>
              </a:rPr>
              <a:t>Hydrosulfuric acid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657600" y="4038600"/>
            <a:ext cx="23431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9933"/>
                </a:solidFill>
              </a:rPr>
              <a:t>Meadow Gas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03213" y="3965575"/>
            <a:ext cx="213836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9933"/>
                </a:solidFill>
              </a:rPr>
              <a:t>Stink Damp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82625" y="4727575"/>
            <a:ext cx="3362116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9933"/>
                </a:solidFill>
              </a:rPr>
              <a:t>Dihydrogen sulfide</a:t>
            </a:r>
          </a:p>
        </p:txBody>
      </p:sp>
      <p:pic>
        <p:nvPicPr>
          <p:cNvPr id="9232" name="Picture 16" descr="http://lostinjapan.groth.hm/wp-content/uploads/2006/08/sk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AD86C-1750-49B4-96F6-E787C3E8AB2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981200" y="612775"/>
            <a:ext cx="5053013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FFFF00"/>
                </a:solidFill>
              </a:rPr>
              <a:t>Physical Characteristics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46100" y="2211388"/>
            <a:ext cx="4976813" cy="642937"/>
          </a:xfrm>
          <a:prstGeom prst="rect">
            <a:avLst/>
          </a:prstGeom>
          <a:noFill/>
          <a:ln w="19080">
            <a:solidFill>
              <a:srgbClr val="FF9933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Color – Clear/Transparent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400" y="3124200"/>
            <a:ext cx="77724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Odor – Sweetish taste, unpleasant odor; described as rotten eggs.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495800"/>
            <a:ext cx="27432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07E05-D156-41AE-A93F-95E7599048C0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841375" y="5029200"/>
            <a:ext cx="4016141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FFFF00"/>
                </a:solidFill>
              </a:rPr>
              <a:t>19% </a:t>
            </a:r>
            <a:r>
              <a:rPr lang="en-US" sz="3600" dirty="0">
                <a:solidFill>
                  <a:srgbClr val="FFFF00"/>
                </a:solidFill>
              </a:rPr>
              <a:t>heavier than air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124200" y="688975"/>
            <a:ext cx="43434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FFFF00"/>
                </a:solidFill>
              </a:rPr>
              <a:t>Vapor Density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6763" y="2135188"/>
            <a:ext cx="7375525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The weight of a gas as compared to air.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dirty="0">
              <a:solidFill>
                <a:srgbClr val="FFFF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Air = 1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H2S = 1.189 @ </a:t>
            </a:r>
            <a:r>
              <a:rPr lang="en-US" sz="3600" dirty="0" smtClean="0">
                <a:solidFill>
                  <a:srgbClr val="FFFF00"/>
                </a:solidFill>
              </a:rPr>
              <a:t>32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F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31100-E5B0-4BA5-A730-151E34BDCD3B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754188" y="765175"/>
            <a:ext cx="5502275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FFFF00"/>
                </a:solidFill>
              </a:rPr>
              <a:t>Hazardous Characteristics</a:t>
            </a: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3279775" y="1982788"/>
            <a:ext cx="22352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0000"/>
                </a:solidFill>
              </a:rPr>
              <a:t>Flammable</a:t>
            </a:r>
          </a:p>
        </p:txBody>
      </p:sp>
      <p:sp>
        <p:nvSpPr>
          <p:cNvPr id="17413" name="AutoShape 3"/>
          <p:cNvSpPr>
            <a:spLocks noChangeArrowheads="1"/>
          </p:cNvSpPr>
          <p:nvPr/>
        </p:nvSpPr>
        <p:spPr bwMode="auto">
          <a:xfrm>
            <a:off x="381000" y="4343400"/>
            <a:ext cx="8382000" cy="533400"/>
          </a:xfrm>
          <a:prstGeom prst="leftRightArrow">
            <a:avLst>
              <a:gd name="adj1" fmla="val 42861"/>
              <a:gd name="adj2" fmla="val 112619"/>
            </a:avLst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7543800" y="2667000"/>
            <a:ext cx="16002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100%</a:t>
            </a: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304800" y="3733800"/>
            <a:ext cx="9144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dirty="0">
                <a:solidFill>
                  <a:srgbClr val="FFFFCC"/>
                </a:solidFill>
              </a:rPr>
              <a:t>LFL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1600200" y="3352800"/>
            <a:ext cx="26670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>
                <a:solidFill>
                  <a:srgbClr val="FFFF00"/>
                </a:solidFill>
              </a:rPr>
              <a:t>BURN RANGE</a:t>
            </a:r>
          </a:p>
        </p:txBody>
      </p:sp>
      <p:sp>
        <p:nvSpPr>
          <p:cNvPr id="17417" name="Line 7"/>
          <p:cNvSpPr>
            <a:spLocks noChangeShapeType="1"/>
          </p:cNvSpPr>
          <p:nvPr/>
        </p:nvSpPr>
        <p:spPr bwMode="auto">
          <a:xfrm>
            <a:off x="2895600" y="3981450"/>
            <a:ext cx="1588" cy="381000"/>
          </a:xfrm>
          <a:prstGeom prst="line">
            <a:avLst/>
          </a:prstGeom>
          <a:noFill/>
          <a:ln w="9360">
            <a:solidFill>
              <a:srgbClr val="FFFFCC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477000" y="5791200"/>
            <a:ext cx="121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FFFF00"/>
                </a:solidFill>
              </a:rPr>
              <a:t>RICH</a:t>
            </a:r>
          </a:p>
        </p:txBody>
      </p:sp>
      <p:sp>
        <p:nvSpPr>
          <p:cNvPr id="17419" name="Text Box 9"/>
          <p:cNvSpPr txBox="1">
            <a:spLocks noChangeArrowheads="1"/>
          </p:cNvSpPr>
          <p:nvPr/>
        </p:nvSpPr>
        <p:spPr bwMode="auto">
          <a:xfrm>
            <a:off x="457200" y="5867400"/>
            <a:ext cx="13716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FFFF00"/>
                </a:solidFill>
              </a:rPr>
              <a:t>LEAN</a:t>
            </a:r>
          </a:p>
        </p:txBody>
      </p:sp>
      <p:sp>
        <p:nvSpPr>
          <p:cNvPr id="17420" name="WordArt 10"/>
          <p:cNvSpPr>
            <a:spLocks noChangeArrowheads="1" noChangeShapeType="1" noTextEdit="1"/>
          </p:cNvSpPr>
          <p:nvPr/>
        </p:nvSpPr>
        <p:spPr bwMode="auto">
          <a:xfrm>
            <a:off x="4953000" y="3733800"/>
            <a:ext cx="838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46%</a:t>
            </a:r>
          </a:p>
        </p:txBody>
      </p:sp>
      <p:sp>
        <p:nvSpPr>
          <p:cNvPr id="17421" name="Text Box 11"/>
          <p:cNvSpPr txBox="1">
            <a:spLocks noChangeArrowheads="1"/>
          </p:cNvSpPr>
          <p:nvPr/>
        </p:nvSpPr>
        <p:spPr bwMode="auto">
          <a:xfrm>
            <a:off x="5791200" y="3886200"/>
            <a:ext cx="11430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dirty="0">
                <a:solidFill>
                  <a:srgbClr val="FFFFCC"/>
                </a:solidFill>
              </a:rPr>
              <a:t>UFL</a:t>
            </a:r>
          </a:p>
        </p:txBody>
      </p:sp>
      <p:sp>
        <p:nvSpPr>
          <p:cNvPr id="17422" name="Line 12"/>
          <p:cNvSpPr>
            <a:spLocks noChangeShapeType="1"/>
          </p:cNvSpPr>
          <p:nvPr/>
        </p:nvSpPr>
        <p:spPr bwMode="auto">
          <a:xfrm flipH="1">
            <a:off x="5027613" y="4267200"/>
            <a:ext cx="688975" cy="1588"/>
          </a:xfrm>
          <a:prstGeom prst="line">
            <a:avLst/>
          </a:prstGeom>
          <a:noFill/>
          <a:ln w="9360">
            <a:solidFill>
              <a:srgbClr val="FF9933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742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733800"/>
            <a:ext cx="3124200" cy="105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24" name="Text Box 14"/>
          <p:cNvSpPr txBox="1">
            <a:spLocks noChangeArrowheads="1"/>
          </p:cNvSpPr>
          <p:nvPr/>
        </p:nvSpPr>
        <p:spPr bwMode="auto">
          <a:xfrm>
            <a:off x="230188" y="3278188"/>
            <a:ext cx="113347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4.3%</a:t>
            </a:r>
          </a:p>
        </p:txBody>
      </p:sp>
      <p:sp>
        <p:nvSpPr>
          <p:cNvPr id="17425" name="Line 15"/>
          <p:cNvSpPr>
            <a:spLocks noChangeShapeType="1"/>
          </p:cNvSpPr>
          <p:nvPr/>
        </p:nvSpPr>
        <p:spPr bwMode="auto">
          <a:xfrm>
            <a:off x="1371600" y="3581400"/>
            <a:ext cx="1588" cy="1828800"/>
          </a:xfrm>
          <a:prstGeom prst="line">
            <a:avLst/>
          </a:prstGeom>
          <a:noFill/>
          <a:ln w="1260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26" name="Line 16"/>
          <p:cNvSpPr>
            <a:spLocks noChangeShapeType="1"/>
          </p:cNvSpPr>
          <p:nvPr/>
        </p:nvSpPr>
        <p:spPr bwMode="auto">
          <a:xfrm>
            <a:off x="4495800" y="3581400"/>
            <a:ext cx="1588" cy="1828800"/>
          </a:xfrm>
          <a:prstGeom prst="line">
            <a:avLst/>
          </a:prstGeom>
          <a:noFill/>
          <a:ln w="1260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27" name="Line 17"/>
          <p:cNvSpPr>
            <a:spLocks noChangeShapeType="1"/>
          </p:cNvSpPr>
          <p:nvPr/>
        </p:nvSpPr>
        <p:spPr bwMode="auto">
          <a:xfrm>
            <a:off x="379413" y="4265613"/>
            <a:ext cx="685800" cy="3175"/>
          </a:xfrm>
          <a:prstGeom prst="line">
            <a:avLst/>
          </a:prstGeom>
          <a:noFill/>
          <a:ln w="9360">
            <a:solidFill>
              <a:srgbClr val="FF9933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28" name="Text Box 18"/>
          <p:cNvSpPr txBox="1">
            <a:spLocks noChangeArrowheads="1"/>
          </p:cNvSpPr>
          <p:nvPr/>
        </p:nvSpPr>
        <p:spPr bwMode="auto">
          <a:xfrm>
            <a:off x="304800" y="2667000"/>
            <a:ext cx="12954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0%</a:t>
            </a:r>
          </a:p>
        </p:txBody>
      </p:sp>
      <p:sp>
        <p:nvSpPr>
          <p:cNvPr id="17429" name="Line 19"/>
          <p:cNvSpPr>
            <a:spLocks noChangeShapeType="1"/>
          </p:cNvSpPr>
          <p:nvPr/>
        </p:nvSpPr>
        <p:spPr bwMode="auto">
          <a:xfrm flipV="1">
            <a:off x="1108075" y="4978400"/>
            <a:ext cx="6350" cy="844550"/>
          </a:xfrm>
          <a:prstGeom prst="line">
            <a:avLst/>
          </a:prstGeom>
          <a:noFill/>
          <a:ln w="9360">
            <a:solidFill>
              <a:srgbClr val="FFFFCC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30" name="Line 20"/>
          <p:cNvSpPr>
            <a:spLocks noChangeShapeType="1"/>
          </p:cNvSpPr>
          <p:nvPr/>
        </p:nvSpPr>
        <p:spPr bwMode="auto">
          <a:xfrm flipV="1">
            <a:off x="6975475" y="4902200"/>
            <a:ext cx="6350" cy="844550"/>
          </a:xfrm>
          <a:prstGeom prst="line">
            <a:avLst/>
          </a:prstGeom>
          <a:noFill/>
          <a:ln w="9360">
            <a:solidFill>
              <a:srgbClr val="FF9933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31" name="Text Box 21"/>
          <p:cNvSpPr txBox="1">
            <a:spLocks noChangeArrowheads="1"/>
          </p:cNvSpPr>
          <p:nvPr/>
        </p:nvSpPr>
        <p:spPr bwMode="auto">
          <a:xfrm>
            <a:off x="5715000" y="381000"/>
            <a:ext cx="3200400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32" name="Text Box 22"/>
          <p:cNvSpPr txBox="1">
            <a:spLocks noChangeArrowheads="1"/>
          </p:cNvSpPr>
          <p:nvPr/>
        </p:nvSpPr>
        <p:spPr bwMode="auto">
          <a:xfrm>
            <a:off x="7086600" y="3886200"/>
            <a:ext cx="1842469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rgbClr val="FFFF00"/>
                </a:solidFill>
                <a:latin typeface="Berkeley Old Style ITC T Black" pitchFamily="32" charset="0"/>
              </a:rPr>
              <a:t>1% = 10,000 PPM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asketinfo.com/casketinfo/caskets_images/cask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sp>
        <p:nvSpPr>
          <p:cNvPr id="304131" name="Text Box 3"/>
          <p:cNvSpPr txBox="1">
            <a:spLocks noChangeArrowheads="1"/>
          </p:cNvSpPr>
          <p:nvPr/>
        </p:nvSpPr>
        <p:spPr bwMode="auto">
          <a:xfrm>
            <a:off x="0" y="4724401"/>
            <a:ext cx="9144000" cy="2031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 Black" pitchFamily="34" charset="0"/>
              </a:rPr>
              <a:t>If </a:t>
            </a:r>
            <a:r>
              <a:rPr lang="en-US" sz="2800" b="1" dirty="0" smtClean="0">
                <a:latin typeface="Arial Black" pitchFamily="34" charset="0"/>
              </a:rPr>
              <a:t>You take the chance </a:t>
            </a:r>
            <a:r>
              <a:rPr lang="en-US" sz="2800" b="1" dirty="0">
                <a:latin typeface="Arial Black" pitchFamily="34" charset="0"/>
              </a:rPr>
              <a:t>… </a:t>
            </a:r>
            <a:r>
              <a:rPr lang="en-US" sz="2800" b="1" dirty="0" smtClean="0">
                <a:latin typeface="Arial Black" pitchFamily="34" charset="0"/>
              </a:rPr>
              <a:t>and </a:t>
            </a:r>
            <a:r>
              <a:rPr lang="en-US" sz="2800" b="1" u="sng" dirty="0">
                <a:latin typeface="Arial Black" pitchFamily="34" charset="0"/>
              </a:rPr>
              <a:t>Reject</a:t>
            </a:r>
            <a:r>
              <a:rPr lang="en-US" sz="2800" b="1" dirty="0">
                <a:latin typeface="Arial Black" pitchFamily="34" charset="0"/>
              </a:rPr>
              <a:t> the </a:t>
            </a:r>
            <a:r>
              <a:rPr lang="en-US" sz="2800" b="1" dirty="0" smtClean="0">
                <a:latin typeface="Arial Black" pitchFamily="34" charset="0"/>
              </a:rPr>
              <a:t>Training, Safe work practices, and Safeguards that are in place.</a:t>
            </a:r>
            <a:endParaRPr lang="en-US" sz="2800" b="1" dirty="0">
              <a:latin typeface="Arial Black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Arial Black" pitchFamily="34" charset="0"/>
              </a:rPr>
              <a:t>Then Prepare, for</a:t>
            </a:r>
            <a:r>
              <a:rPr lang="en-US" sz="28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the </a:t>
            </a:r>
            <a:r>
              <a:rPr lang="en-US" sz="2800" b="1" dirty="0" smtClean="0">
                <a:latin typeface="Arial Black" pitchFamily="34" charset="0"/>
              </a:rPr>
              <a:t>Fate that Follows !!</a:t>
            </a:r>
            <a:endParaRPr lang="en-US" sz="2800" b="1" dirty="0"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E816-F17C-4284-A419-B99A9438E3DB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600200" y="762000"/>
            <a:ext cx="64008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</a:rPr>
              <a:t>Auto Ignition Temperature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19163" y="2057400"/>
            <a:ext cx="6940550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chemeClr val="tx1"/>
                </a:solidFill>
              </a:rPr>
              <a:t>Hydrogen Sulfide will automatically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chemeClr val="tx1"/>
                </a:solidFill>
              </a:rPr>
              <a:t>ignite at </a:t>
            </a:r>
            <a:r>
              <a:rPr lang="en-US" sz="4000" dirty="0">
                <a:solidFill>
                  <a:schemeClr val="tx1"/>
                </a:solidFill>
              </a:rPr>
              <a:t> 500 </a:t>
            </a:r>
            <a:r>
              <a:rPr lang="en-US" sz="4000" baseline="30000" dirty="0" smtClean="0">
                <a:solidFill>
                  <a:schemeClr val="tx1"/>
                </a:solidFill>
              </a:rPr>
              <a:t>0</a:t>
            </a:r>
            <a:r>
              <a:rPr lang="en-US" sz="4000" dirty="0" smtClean="0">
                <a:solidFill>
                  <a:schemeClr val="tx1"/>
                </a:solidFill>
              </a:rPr>
              <a:t>F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400425" y="5334000"/>
            <a:ext cx="5644792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chemeClr val="tx1"/>
                </a:solidFill>
              </a:rPr>
              <a:t>Diesel exhaust – </a:t>
            </a:r>
            <a:r>
              <a:rPr lang="en-US" sz="3600" dirty="0" smtClean="0">
                <a:solidFill>
                  <a:schemeClr val="tx1"/>
                </a:solidFill>
              </a:rPr>
              <a:t>600-2400 </a:t>
            </a:r>
            <a:r>
              <a:rPr lang="en-US" sz="3600" baseline="30000" dirty="0" smtClean="0">
                <a:solidFill>
                  <a:schemeClr val="tx1"/>
                </a:solidFill>
              </a:rPr>
              <a:t>0</a:t>
            </a:r>
            <a:r>
              <a:rPr lang="en-US" sz="3600" dirty="0" smtClean="0">
                <a:solidFill>
                  <a:schemeClr val="tx1"/>
                </a:solidFill>
              </a:rPr>
              <a:t>F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81013" y="3733800"/>
            <a:ext cx="55422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chemeClr val="tx1"/>
                </a:solidFill>
              </a:rPr>
              <a:t>End of lit cigarette – </a:t>
            </a:r>
            <a:r>
              <a:rPr lang="en-US" sz="3600" dirty="0" smtClean="0">
                <a:solidFill>
                  <a:schemeClr val="tx1"/>
                </a:solidFill>
              </a:rPr>
              <a:t>1400 </a:t>
            </a:r>
            <a:r>
              <a:rPr lang="en-US" sz="3600" baseline="30000" dirty="0" smtClean="0">
                <a:solidFill>
                  <a:schemeClr val="tx1"/>
                </a:solidFill>
              </a:rPr>
              <a:t>0</a:t>
            </a:r>
            <a:r>
              <a:rPr lang="en-US" sz="3600" dirty="0" smtClean="0">
                <a:solidFill>
                  <a:schemeClr val="tx1"/>
                </a:solidFill>
              </a:rPr>
              <a:t>F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57698" name="Picture 2" descr="http://seanmaxwellproject.com/No-Smoking_op_800x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5879" y="3124200"/>
            <a:ext cx="2378121" cy="1704975"/>
          </a:xfrm>
          <a:prstGeom prst="rect">
            <a:avLst/>
          </a:prstGeom>
          <a:noFill/>
        </p:spPr>
      </p:pic>
      <p:pic>
        <p:nvPicPr>
          <p:cNvPr id="325634" name="Picture 2" descr="http://www.motorlife.com/images/about/Truck_exhau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724400"/>
            <a:ext cx="2209800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How do we control this toxic gas?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810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Engineering Controls</a:t>
            </a:r>
          </a:p>
          <a:p>
            <a:pPr lvl="1"/>
            <a:r>
              <a:rPr lang="en-US" dirty="0" smtClean="0"/>
              <a:t>Ventilation</a:t>
            </a:r>
          </a:p>
          <a:p>
            <a:pPr lvl="2"/>
            <a:r>
              <a:rPr lang="en-US" dirty="0" smtClean="0"/>
              <a:t>Natural</a:t>
            </a:r>
          </a:p>
          <a:p>
            <a:pPr lvl="2"/>
            <a:r>
              <a:rPr lang="en-US" dirty="0" smtClean="0"/>
              <a:t>Manufactured</a:t>
            </a:r>
          </a:p>
          <a:p>
            <a:pPr lvl="1"/>
            <a:r>
              <a:rPr lang="en-US" dirty="0" smtClean="0"/>
              <a:t>Flare Stack</a:t>
            </a:r>
          </a:p>
          <a:p>
            <a:pPr lvl="1"/>
            <a:r>
              <a:rPr lang="en-US" dirty="0" smtClean="0"/>
              <a:t>Venting</a:t>
            </a:r>
          </a:p>
          <a:p>
            <a:r>
              <a:rPr lang="en-US" dirty="0" smtClean="0"/>
              <a:t>PPE</a:t>
            </a:r>
          </a:p>
          <a:p>
            <a:pPr lvl="1"/>
            <a:r>
              <a:rPr lang="en-US" dirty="0" smtClean="0"/>
              <a:t>Supplied Air Respirator</a:t>
            </a:r>
          </a:p>
          <a:p>
            <a:pPr lvl="2"/>
            <a:r>
              <a:rPr lang="en-US" dirty="0" smtClean="0"/>
              <a:t>SCBA</a:t>
            </a:r>
          </a:p>
          <a:p>
            <a:pPr lvl="2"/>
            <a:r>
              <a:rPr lang="en-US" dirty="0" smtClean="0"/>
              <a:t>Work line</a:t>
            </a:r>
          </a:p>
          <a:p>
            <a:pPr lvl="2"/>
            <a:r>
              <a:rPr lang="en-US" dirty="0" smtClean="0"/>
              <a:t>Escape Pack</a:t>
            </a:r>
            <a:endParaRPr lang="en-US" dirty="0"/>
          </a:p>
        </p:txBody>
      </p:sp>
      <p:pic>
        <p:nvPicPr>
          <p:cNvPr id="5" name="Content Placeholder 4" descr="2008_0220HalliburtonLevelland0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2057400"/>
            <a:ext cx="4673600" cy="3505200"/>
          </a:xfrm>
        </p:spPr>
      </p:pic>
      <p:sp>
        <p:nvSpPr>
          <p:cNvPr id="6" name="TextBox 5"/>
          <p:cNvSpPr txBox="1"/>
          <p:nvPr/>
        </p:nvSpPr>
        <p:spPr>
          <a:xfrm>
            <a:off x="6705600" y="2133600"/>
            <a:ext cx="2141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Loco Hills, NM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Tail gate meetings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Buddy System</a:t>
            </a:r>
          </a:p>
          <a:p>
            <a:r>
              <a:rPr lang="en-US" dirty="0" smtClean="0"/>
              <a:t>Be Wind Aware</a:t>
            </a:r>
          </a:p>
          <a:p>
            <a:r>
              <a:rPr lang="en-US" dirty="0" smtClean="0"/>
              <a:t>Eliminate Ignition Sources</a:t>
            </a:r>
          </a:p>
          <a:p>
            <a:r>
              <a:rPr lang="en-US" dirty="0" smtClean="0"/>
              <a:t>Keep non-essential personnel out of area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Checking Safety Equipment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Supplied Air Sources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Self Contained Breathing Apparatus (SCBA)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Air Trailer – Work-line</a:t>
            </a:r>
            <a:endParaRPr lang="en-US" dirty="0"/>
          </a:p>
        </p:txBody>
      </p:sp>
      <p:pic>
        <p:nvPicPr>
          <p:cNvPr id="5" name="Content Placeholder 4" descr="SCBA with Hard hat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85800" y="2971800"/>
            <a:ext cx="2992437" cy="2992437"/>
          </a:xfrm>
        </p:spPr>
      </p:pic>
      <p:pic>
        <p:nvPicPr>
          <p:cNvPr id="6" name="Content Placeholder 5" descr="2008_1223Christmasparty080009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920" y="2922862"/>
            <a:ext cx="4039985" cy="3029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371600" y="457201"/>
            <a:ext cx="6096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FF9933"/>
                </a:solidFill>
              </a:rPr>
              <a:t>By-products of Burning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914400" y="1600200"/>
            <a:ext cx="742315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FF9933"/>
                </a:solidFill>
              </a:rPr>
              <a:t>When H</a:t>
            </a:r>
            <a:r>
              <a:rPr lang="en-US" sz="3600" b="1" dirty="0">
                <a:solidFill>
                  <a:srgbClr val="FF950E"/>
                </a:solidFill>
              </a:rPr>
              <a:t>2</a:t>
            </a:r>
            <a:r>
              <a:rPr lang="en-US" sz="3600" b="1" dirty="0">
                <a:solidFill>
                  <a:srgbClr val="FF9933"/>
                </a:solidFill>
              </a:rPr>
              <a:t>S is burned, it produces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FF9933"/>
                </a:solidFill>
              </a:rPr>
              <a:t>Sulfur Dioxide 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3581400" y="2819400"/>
            <a:ext cx="5105400" cy="37878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57200" indent="-457200">
              <a:buClr>
                <a:srgbClr val="FF9933"/>
              </a:buClr>
              <a:buFont typeface="Arial" pitchFamily="34" charset="0"/>
              <a:buChar char="•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000" b="1" dirty="0" smtClean="0">
                <a:solidFill>
                  <a:srgbClr val="FFFF00"/>
                </a:solidFill>
              </a:rPr>
              <a:t>Short-term exposures to high levels of sulfur dioxide can be life-threatening.</a:t>
            </a:r>
          </a:p>
          <a:p>
            <a:pPr marL="457200" indent="-457200">
              <a:buClr>
                <a:srgbClr val="FF9933"/>
              </a:buClr>
              <a:buFont typeface="Arial" pitchFamily="34" charset="0"/>
              <a:buChar char="•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marL="457200" indent="-457200">
              <a:buClr>
                <a:srgbClr val="FF9933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000" b="1" dirty="0" smtClean="0">
                <a:solidFill>
                  <a:srgbClr val="FFFF00"/>
                </a:solidFill>
              </a:rPr>
              <a:t>       Exposure to 100 ppm of sulfur dioxide is considered immediately </a:t>
            </a:r>
            <a:r>
              <a:rPr lang="en-US" sz="2000" dirty="0" smtClean="0">
                <a:solidFill>
                  <a:srgbClr val="FFFF00"/>
                </a:solidFill>
              </a:rPr>
              <a:t>dangerous to life and health (IDLH)</a:t>
            </a:r>
          </a:p>
          <a:p>
            <a:pPr marL="457200" indent="-457200">
              <a:buClr>
                <a:srgbClr val="FF9933"/>
              </a:buClr>
              <a:buFont typeface="Arial" pitchFamily="34" charset="0"/>
              <a:buChar char="•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457200" indent="-457200">
              <a:buClr>
                <a:srgbClr val="FF9933"/>
              </a:buClr>
              <a:buFont typeface="Times New Roman" pitchFamily="18" charset="0"/>
              <a:buChar char="•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000" dirty="0" smtClean="0">
                <a:solidFill>
                  <a:srgbClr val="FFFF00"/>
                </a:solidFill>
              </a:rPr>
              <a:t>PEL for SO2 is 2 </a:t>
            </a:r>
            <a:r>
              <a:rPr lang="en-US" sz="2000" dirty="0" err="1" smtClean="0">
                <a:solidFill>
                  <a:srgbClr val="FFFF00"/>
                </a:solidFill>
              </a:rPr>
              <a:t>ppm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457200" indent="-457200">
              <a:buClr>
                <a:srgbClr val="FF9933"/>
              </a:buClr>
              <a:buFont typeface="Times New Roman" pitchFamily="18" charset="0"/>
              <a:buChar char="•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457200" indent="-457200">
              <a:buClr>
                <a:srgbClr val="FF9933"/>
              </a:buClr>
              <a:buFont typeface="Times New Roman" pitchFamily="18" charset="0"/>
              <a:buChar char="•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000" b="1" dirty="0" smtClean="0">
                <a:solidFill>
                  <a:srgbClr val="FFFF00"/>
                </a:solidFill>
              </a:rPr>
              <a:t>Sulfur </a:t>
            </a:r>
            <a:r>
              <a:rPr lang="en-US" sz="2000" b="1" dirty="0">
                <a:solidFill>
                  <a:srgbClr val="FFFF00"/>
                </a:solidFill>
              </a:rPr>
              <a:t>Dioxide may cause heart problems and respiratory disorders in younger children and elders.</a:t>
            </a:r>
          </a:p>
        </p:txBody>
      </p:sp>
      <p:pic>
        <p:nvPicPr>
          <p:cNvPr id="19462" name="Picture 12" descr="http://www.photodoktor.co.uk/fl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2819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>
                <a:solidFill>
                  <a:srgbClr val="FFFF00"/>
                </a:solidFill>
              </a:rPr>
              <a:t>Training </a:t>
            </a:r>
            <a:r>
              <a:rPr lang="en-US" sz="3600" b="1" dirty="0" smtClean="0">
                <a:solidFill>
                  <a:srgbClr val="FFFF00"/>
                </a:solidFill>
              </a:rPr>
              <a:t>Goals </a:t>
            </a:r>
            <a:r>
              <a:rPr lang="en-US" sz="3600" b="1" dirty="0">
                <a:solidFill>
                  <a:srgbClr val="FFFF00"/>
                </a:solidFill>
              </a:rPr>
              <a:t>for Year </a:t>
            </a:r>
            <a:r>
              <a:rPr lang="en-US" sz="3600" b="1" dirty="0" smtClean="0">
                <a:solidFill>
                  <a:srgbClr val="FFFF00"/>
                </a:solidFill>
              </a:rPr>
              <a:t>2010 !!!!!!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895600" y="2057400"/>
            <a:ext cx="5410200" cy="3352800"/>
          </a:xfrm>
        </p:spPr>
        <p:txBody>
          <a:bodyPr>
            <a:normAutofit lnSpcReduction="10000"/>
          </a:bodyPr>
          <a:lstStyle/>
          <a:p>
            <a:pPr marL="341313" indent="-341313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FFCC66"/>
              </a:buClr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Development </a:t>
            </a:r>
            <a:r>
              <a:rPr lang="en-US" sz="2800" dirty="0">
                <a:solidFill>
                  <a:srgbClr val="FFFF00"/>
                </a:solidFill>
              </a:rPr>
              <a:t>of knowledgeable and competent employees who may be exposed to a sudden release of Hydrogen Sulfide gas.</a:t>
            </a:r>
          </a:p>
          <a:p>
            <a:pPr marL="341313" indent="-341313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FFCC66"/>
              </a:buClr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Provide complete and consistent training to industry (Petroleum, Industrial, Municipal)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547BDF1-3B1E-44EA-958C-763B4E8BF4F9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45" name="Picture 2" descr="http://www.osha.gov/SLTC/etools/oilandgas/images/h2s_warningsig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2514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Flare stack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flare stack is burning away 100,000ppm H2S and is burning at 80% efficiency, what is the ppm of H2S in the exhaust plume? </a:t>
            </a:r>
            <a:endParaRPr lang="en-US" dirty="0"/>
          </a:p>
        </p:txBody>
      </p:sp>
      <p:pic>
        <p:nvPicPr>
          <p:cNvPr id="311298" name="Picture 2" descr="http://www.re-energy.ca/images/bg1/bg-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352800"/>
            <a:ext cx="5029200" cy="350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9379" y="4343400"/>
            <a:ext cx="7785243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100,000ppm. The flare stack is burning 80% of the volume </a:t>
            </a:r>
            <a:r>
              <a:rPr lang="en-US" sz="3200" b="1" i="1" dirty="0" smtClean="0">
                <a:solidFill>
                  <a:schemeClr val="tx1"/>
                </a:solidFill>
              </a:rPr>
              <a:t>not</a:t>
            </a:r>
            <a:r>
              <a:rPr lang="en-US" sz="3200" dirty="0" smtClean="0">
                <a:solidFill>
                  <a:schemeClr val="tx1"/>
                </a:solidFill>
              </a:rPr>
              <a:t> the concentration.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04A3C-BD7B-46EE-B516-C955424D382D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819400" y="304800"/>
            <a:ext cx="3878263" cy="1017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dirty="0">
                <a:solidFill>
                  <a:srgbClr val="FFFF00"/>
                </a:solidFill>
              </a:rPr>
              <a:t>Iron Sulfide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4800" y="1524000"/>
            <a:ext cx="8686800" cy="1739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H2S reacts with iron and steel which forms iron sulfide which can be </a:t>
            </a:r>
            <a:r>
              <a:rPr lang="en-US" sz="3600" b="1" dirty="0" err="1" smtClean="0">
                <a:solidFill>
                  <a:schemeClr val="tx1"/>
                </a:solidFill>
              </a:rPr>
              <a:t>Pyrophoric</a:t>
            </a:r>
            <a:r>
              <a:rPr lang="en-US" sz="3600" b="1" dirty="0" smtClean="0">
                <a:solidFill>
                  <a:schemeClr val="tx1"/>
                </a:solidFill>
              </a:rPr>
              <a:t> !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dirty="0">
              <a:solidFill>
                <a:srgbClr val="FF9933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90600" y="3048000"/>
            <a:ext cx="7010400" cy="1079399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Iron sulfide treated with acids results in H2S being released.</a:t>
            </a:r>
          </a:p>
        </p:txBody>
      </p:sp>
      <p:pic>
        <p:nvPicPr>
          <p:cNvPr id="20486" name="Picture 6" descr="http://upload.wikimedia.org/wikipedia/commons/thumb/d/da/Sulfur_powder.jpg/180px-Sulfur_pow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594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47EC4-3A45-4B52-B5B7-FA6BFA195A15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754188" y="304800"/>
            <a:ext cx="5502275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FFFF00"/>
                </a:solidFill>
              </a:rPr>
              <a:t>Hazardous Characteristics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820988" y="990600"/>
            <a:ext cx="2886075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dirty="0">
                <a:solidFill>
                  <a:srgbClr val="FF0000"/>
                </a:solidFill>
              </a:rPr>
              <a:t>Corrosive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14400" y="2209800"/>
            <a:ext cx="7010400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H2S dissolves in water to form a weak acid that corrodes and pits metals.</a:t>
            </a:r>
          </a:p>
        </p:txBody>
      </p:sp>
      <p:pic>
        <p:nvPicPr>
          <p:cNvPr id="21510" name="Picture 6" descr="http://octane.nmt.edu/waterquality/corrosion/image/III-1tb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733800"/>
            <a:ext cx="868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6926F-ED0D-4E4B-9A15-FB21F1E6C9A5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3124200" y="228600"/>
            <a:ext cx="2441575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FFFF00"/>
                </a:solidFill>
              </a:rPr>
              <a:t>Metallurgy</a:t>
            </a: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1031843" y="1066800"/>
            <a:ext cx="6837427" cy="2864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H2S may react with iron and steel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causing hydrogen embrittlement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and/or sulfide stress cracking.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This lowers safety factors in tubular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and pressure vessels.</a:t>
            </a:r>
          </a:p>
        </p:txBody>
      </p:sp>
      <p:sp>
        <p:nvSpPr>
          <p:cNvPr id="22533" name="Freeform 3"/>
          <p:cNvSpPr>
            <a:spLocks noChangeArrowheads="1"/>
          </p:cNvSpPr>
          <p:nvPr/>
        </p:nvSpPr>
        <p:spPr bwMode="auto">
          <a:xfrm>
            <a:off x="4800600" y="5791200"/>
            <a:ext cx="171450" cy="211138"/>
          </a:xfrm>
          <a:custGeom>
            <a:avLst/>
            <a:gdLst>
              <a:gd name="T0" fmla="*/ 171450 w 108"/>
              <a:gd name="T1" fmla="*/ 211138 h 85"/>
              <a:gd name="T2" fmla="*/ 111125 w 108"/>
              <a:gd name="T3" fmla="*/ 121715 h 85"/>
              <a:gd name="T4" fmla="*/ 47625 w 108"/>
              <a:gd name="T5" fmla="*/ 57131 h 85"/>
              <a:gd name="T6" fmla="*/ 12700 w 108"/>
              <a:gd name="T7" fmla="*/ 17388 h 85"/>
              <a:gd name="T8" fmla="*/ 0 w 108"/>
              <a:gd name="T9" fmla="*/ 2484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85"/>
              <a:gd name="T17" fmla="*/ 108 w 108"/>
              <a:gd name="T18" fmla="*/ 85 h 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85">
                <a:moveTo>
                  <a:pt x="108" y="85"/>
                </a:moveTo>
                <a:cubicBezTo>
                  <a:pt x="105" y="57"/>
                  <a:pt x="94" y="57"/>
                  <a:pt x="70" y="49"/>
                </a:cubicBezTo>
                <a:cubicBezTo>
                  <a:pt x="63" y="27"/>
                  <a:pt x="52" y="25"/>
                  <a:pt x="30" y="23"/>
                </a:cubicBezTo>
                <a:cubicBezTo>
                  <a:pt x="20" y="20"/>
                  <a:pt x="17" y="13"/>
                  <a:pt x="8" y="7"/>
                </a:cubicBezTo>
                <a:cubicBezTo>
                  <a:pt x="3" y="0"/>
                  <a:pt x="6" y="1"/>
                  <a:pt x="0" y="1"/>
                </a:cubicBez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4" name="Freeform 5"/>
          <p:cNvSpPr>
            <a:spLocks noChangeArrowheads="1"/>
          </p:cNvSpPr>
          <p:nvPr/>
        </p:nvSpPr>
        <p:spPr bwMode="auto">
          <a:xfrm>
            <a:off x="1620838" y="5278438"/>
            <a:ext cx="5556250" cy="590550"/>
          </a:xfrm>
          <a:custGeom>
            <a:avLst/>
            <a:gdLst>
              <a:gd name="T0" fmla="*/ 0 w 3500"/>
              <a:gd name="T1" fmla="*/ 0 h 372"/>
              <a:gd name="T2" fmla="*/ 231775 w 3500"/>
              <a:gd name="T3" fmla="*/ 46037 h 372"/>
              <a:gd name="T4" fmla="*/ 277813 w 3500"/>
              <a:gd name="T5" fmla="*/ 69850 h 372"/>
              <a:gd name="T6" fmla="*/ 323850 w 3500"/>
              <a:gd name="T7" fmla="*/ 138113 h 372"/>
              <a:gd name="T8" fmla="*/ 358775 w 3500"/>
              <a:gd name="T9" fmla="*/ 242888 h 372"/>
              <a:gd name="T10" fmla="*/ 798512 w 3500"/>
              <a:gd name="T11" fmla="*/ 428625 h 372"/>
              <a:gd name="T12" fmla="*/ 901700 w 3500"/>
              <a:gd name="T13" fmla="*/ 542925 h 372"/>
              <a:gd name="T14" fmla="*/ 1666875 w 3500"/>
              <a:gd name="T15" fmla="*/ 531813 h 372"/>
              <a:gd name="T16" fmla="*/ 1816100 w 3500"/>
              <a:gd name="T17" fmla="*/ 590550 h 372"/>
              <a:gd name="T18" fmla="*/ 2060575 w 3500"/>
              <a:gd name="T19" fmla="*/ 450850 h 372"/>
              <a:gd name="T20" fmla="*/ 2233613 w 3500"/>
              <a:gd name="T21" fmla="*/ 369887 h 372"/>
              <a:gd name="T22" fmla="*/ 2662238 w 3500"/>
              <a:gd name="T23" fmla="*/ 334962 h 372"/>
              <a:gd name="T24" fmla="*/ 2974975 w 3500"/>
              <a:gd name="T25" fmla="*/ 277813 h 372"/>
              <a:gd name="T26" fmla="*/ 3240087 w 3500"/>
              <a:gd name="T27" fmla="*/ 127000 h 372"/>
              <a:gd name="T28" fmla="*/ 3333751 w 3500"/>
              <a:gd name="T29" fmla="*/ 80962 h 372"/>
              <a:gd name="T30" fmla="*/ 3402013 w 3500"/>
              <a:gd name="T31" fmla="*/ 57150 h 372"/>
              <a:gd name="T32" fmla="*/ 3495676 w 3500"/>
              <a:gd name="T33" fmla="*/ 69850 h 372"/>
              <a:gd name="T34" fmla="*/ 3541713 w 3500"/>
              <a:gd name="T35" fmla="*/ 138113 h 372"/>
              <a:gd name="T36" fmla="*/ 3657601 w 3500"/>
              <a:gd name="T37" fmla="*/ 231775 h 372"/>
              <a:gd name="T38" fmla="*/ 3692526 w 3500"/>
              <a:gd name="T39" fmla="*/ 254000 h 372"/>
              <a:gd name="T40" fmla="*/ 3727451 w 3500"/>
              <a:gd name="T41" fmla="*/ 277813 h 372"/>
              <a:gd name="T42" fmla="*/ 3760788 w 3500"/>
              <a:gd name="T43" fmla="*/ 300037 h 372"/>
              <a:gd name="T44" fmla="*/ 4073525 w 3500"/>
              <a:gd name="T45" fmla="*/ 254000 h 372"/>
              <a:gd name="T46" fmla="*/ 4235450 w 3500"/>
              <a:gd name="T47" fmla="*/ 231775 h 372"/>
              <a:gd name="T48" fmla="*/ 4421188 w 3500"/>
              <a:gd name="T49" fmla="*/ 196850 h 372"/>
              <a:gd name="T50" fmla="*/ 4502150 w 3500"/>
              <a:gd name="T51" fmla="*/ 207963 h 372"/>
              <a:gd name="T52" fmla="*/ 4548188 w 3500"/>
              <a:gd name="T53" fmla="*/ 277813 h 372"/>
              <a:gd name="T54" fmla="*/ 4629150 w 3500"/>
              <a:gd name="T55" fmla="*/ 346075 h 372"/>
              <a:gd name="T56" fmla="*/ 4733925 w 3500"/>
              <a:gd name="T57" fmla="*/ 404812 h 372"/>
              <a:gd name="T58" fmla="*/ 4953000 w 3500"/>
              <a:gd name="T59" fmla="*/ 381000 h 372"/>
              <a:gd name="T60" fmla="*/ 5068888 w 3500"/>
              <a:gd name="T61" fmla="*/ 358775 h 372"/>
              <a:gd name="T62" fmla="*/ 5230813 w 3500"/>
              <a:gd name="T63" fmla="*/ 369887 h 372"/>
              <a:gd name="T64" fmla="*/ 5300663 w 3500"/>
              <a:gd name="T65" fmla="*/ 415925 h 372"/>
              <a:gd name="T66" fmla="*/ 5556250 w 3500"/>
              <a:gd name="T67" fmla="*/ 381000 h 3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500"/>
              <a:gd name="T103" fmla="*/ 0 h 372"/>
              <a:gd name="T104" fmla="*/ 3500 w 3500"/>
              <a:gd name="T105" fmla="*/ 372 h 37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500" h="372">
                <a:moveTo>
                  <a:pt x="0" y="0"/>
                </a:moveTo>
                <a:cubicBezTo>
                  <a:pt x="48" y="12"/>
                  <a:pt x="98" y="18"/>
                  <a:pt x="146" y="29"/>
                </a:cubicBezTo>
                <a:cubicBezTo>
                  <a:pt x="156" y="34"/>
                  <a:pt x="167" y="36"/>
                  <a:pt x="175" y="44"/>
                </a:cubicBezTo>
                <a:cubicBezTo>
                  <a:pt x="187" y="56"/>
                  <a:pt x="204" y="87"/>
                  <a:pt x="204" y="87"/>
                </a:cubicBezTo>
                <a:cubicBezTo>
                  <a:pt x="211" y="109"/>
                  <a:pt x="212" y="135"/>
                  <a:pt x="226" y="153"/>
                </a:cubicBezTo>
                <a:cubicBezTo>
                  <a:pt x="294" y="239"/>
                  <a:pt x="407" y="235"/>
                  <a:pt x="503" y="270"/>
                </a:cubicBezTo>
                <a:cubicBezTo>
                  <a:pt x="513" y="301"/>
                  <a:pt x="544" y="318"/>
                  <a:pt x="568" y="342"/>
                </a:cubicBezTo>
                <a:cubicBezTo>
                  <a:pt x="765" y="334"/>
                  <a:pt x="837" y="329"/>
                  <a:pt x="1050" y="335"/>
                </a:cubicBezTo>
                <a:cubicBezTo>
                  <a:pt x="1085" y="343"/>
                  <a:pt x="1111" y="359"/>
                  <a:pt x="1144" y="372"/>
                </a:cubicBezTo>
                <a:cubicBezTo>
                  <a:pt x="1231" y="360"/>
                  <a:pt x="1239" y="343"/>
                  <a:pt x="1298" y="284"/>
                </a:cubicBezTo>
                <a:cubicBezTo>
                  <a:pt x="1304" y="278"/>
                  <a:pt x="1397" y="238"/>
                  <a:pt x="1407" y="233"/>
                </a:cubicBezTo>
                <a:cubicBezTo>
                  <a:pt x="1480" y="201"/>
                  <a:pt x="1639" y="212"/>
                  <a:pt x="1677" y="211"/>
                </a:cubicBezTo>
                <a:cubicBezTo>
                  <a:pt x="1744" y="204"/>
                  <a:pt x="1807" y="184"/>
                  <a:pt x="1874" y="175"/>
                </a:cubicBezTo>
                <a:cubicBezTo>
                  <a:pt x="1924" y="139"/>
                  <a:pt x="1985" y="105"/>
                  <a:pt x="2041" y="80"/>
                </a:cubicBezTo>
                <a:cubicBezTo>
                  <a:pt x="2061" y="71"/>
                  <a:pt x="2080" y="61"/>
                  <a:pt x="2100" y="51"/>
                </a:cubicBezTo>
                <a:cubicBezTo>
                  <a:pt x="2114" y="44"/>
                  <a:pt x="2143" y="36"/>
                  <a:pt x="2143" y="36"/>
                </a:cubicBezTo>
                <a:cubicBezTo>
                  <a:pt x="2163" y="39"/>
                  <a:pt x="2183" y="37"/>
                  <a:pt x="2202" y="44"/>
                </a:cubicBezTo>
                <a:cubicBezTo>
                  <a:pt x="2236" y="56"/>
                  <a:pt x="2216" y="66"/>
                  <a:pt x="2231" y="87"/>
                </a:cubicBezTo>
                <a:cubicBezTo>
                  <a:pt x="2249" y="112"/>
                  <a:pt x="2280" y="130"/>
                  <a:pt x="2304" y="146"/>
                </a:cubicBezTo>
                <a:cubicBezTo>
                  <a:pt x="2311" y="151"/>
                  <a:pt x="2319" y="155"/>
                  <a:pt x="2326" y="160"/>
                </a:cubicBezTo>
                <a:cubicBezTo>
                  <a:pt x="2333" y="165"/>
                  <a:pt x="2341" y="170"/>
                  <a:pt x="2348" y="175"/>
                </a:cubicBezTo>
                <a:cubicBezTo>
                  <a:pt x="2355" y="180"/>
                  <a:pt x="2369" y="189"/>
                  <a:pt x="2369" y="189"/>
                </a:cubicBezTo>
                <a:cubicBezTo>
                  <a:pt x="2440" y="184"/>
                  <a:pt x="2498" y="170"/>
                  <a:pt x="2566" y="160"/>
                </a:cubicBezTo>
                <a:cubicBezTo>
                  <a:pt x="2600" y="155"/>
                  <a:pt x="2668" y="146"/>
                  <a:pt x="2668" y="146"/>
                </a:cubicBezTo>
                <a:cubicBezTo>
                  <a:pt x="2706" y="132"/>
                  <a:pt x="2745" y="129"/>
                  <a:pt x="2785" y="124"/>
                </a:cubicBezTo>
                <a:cubicBezTo>
                  <a:pt x="2802" y="126"/>
                  <a:pt x="2822" y="122"/>
                  <a:pt x="2836" y="131"/>
                </a:cubicBezTo>
                <a:cubicBezTo>
                  <a:pt x="2851" y="140"/>
                  <a:pt x="2851" y="164"/>
                  <a:pt x="2865" y="175"/>
                </a:cubicBezTo>
                <a:cubicBezTo>
                  <a:pt x="2883" y="188"/>
                  <a:pt x="2897" y="206"/>
                  <a:pt x="2916" y="218"/>
                </a:cubicBezTo>
                <a:cubicBezTo>
                  <a:pt x="2937" y="232"/>
                  <a:pt x="2982" y="255"/>
                  <a:pt x="2982" y="255"/>
                </a:cubicBezTo>
                <a:cubicBezTo>
                  <a:pt x="3126" y="245"/>
                  <a:pt x="3040" y="256"/>
                  <a:pt x="3120" y="240"/>
                </a:cubicBezTo>
                <a:cubicBezTo>
                  <a:pt x="3144" y="235"/>
                  <a:pt x="3193" y="226"/>
                  <a:pt x="3193" y="226"/>
                </a:cubicBezTo>
                <a:cubicBezTo>
                  <a:pt x="3227" y="228"/>
                  <a:pt x="3262" y="225"/>
                  <a:pt x="3295" y="233"/>
                </a:cubicBezTo>
                <a:cubicBezTo>
                  <a:pt x="3312" y="237"/>
                  <a:pt x="3339" y="262"/>
                  <a:pt x="3339" y="262"/>
                </a:cubicBezTo>
                <a:cubicBezTo>
                  <a:pt x="3395" y="255"/>
                  <a:pt x="3444" y="240"/>
                  <a:pt x="3500" y="240"/>
                </a:cubicBez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2535" name="Picture 8" descr="http://octane.nmt.edu/waterquality/corrosion/image/III-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4343400"/>
            <a:ext cx="4762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 descr="http://octane.nmt.edu/waterquality/corrosion/image/III-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81500"/>
            <a:ext cx="4038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7F2A0-555D-476D-BCAE-3619C8A33403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677988" y="307975"/>
            <a:ext cx="5502275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FFFF00"/>
                </a:solidFill>
              </a:rPr>
              <a:t>Hazardous Characteristics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352800" y="914400"/>
            <a:ext cx="18288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dirty="0">
                <a:solidFill>
                  <a:srgbClr val="FF0000"/>
                </a:solidFill>
              </a:rPr>
              <a:t>Toxic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66800" y="1905000"/>
            <a:ext cx="678815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H2S is the second most toxic gas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known to man.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8600" y="4343400"/>
            <a:ext cx="6991314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The most toxic is Hydrogen Cyanide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81000" y="5105400"/>
            <a:ext cx="4656252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PEL of H2S   =  10 ppm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PEL of HCN =  10 ppm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1647825" cy="164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F943B-80C9-4763-993E-0ED7F3932370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817813" y="685800"/>
            <a:ext cx="3363270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FFFF00"/>
                </a:solidFill>
              </a:rPr>
              <a:t>Target Organs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11188" y="3962400"/>
            <a:ext cx="1026541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Nose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668588" y="2362200"/>
            <a:ext cx="13239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Lungs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711950" y="4343400"/>
            <a:ext cx="2450007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Respiratory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control center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088188" y="1981200"/>
            <a:ext cx="10699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Eyes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81200"/>
            <a:ext cx="1657350" cy="162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438400" y="5638800"/>
            <a:ext cx="13716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Liver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267200"/>
            <a:ext cx="1600200" cy="1593850"/>
          </a:xfrm>
          <a:prstGeom prst="rect">
            <a:avLst/>
          </a:prstGeom>
          <a:noFill/>
          <a:ln w="38160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495800"/>
            <a:ext cx="2286000" cy="1252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" y="2362200"/>
            <a:ext cx="1674813" cy="1522413"/>
            <a:chOff x="96" y="1488"/>
            <a:chExt cx="1055" cy="959"/>
          </a:xfrm>
        </p:grpSpPr>
        <p:sp>
          <p:nvSpPr>
            <p:cNvPr id="24591" name="Oval 11"/>
            <p:cNvSpPr>
              <a:spLocks noChangeArrowheads="1"/>
            </p:cNvSpPr>
            <p:nvPr/>
          </p:nvSpPr>
          <p:spPr bwMode="auto">
            <a:xfrm>
              <a:off x="268" y="1488"/>
              <a:ext cx="862" cy="883"/>
            </a:xfrm>
            <a:prstGeom prst="ellipse">
              <a:avLst/>
            </a:prstGeom>
            <a:solidFill>
              <a:srgbClr val="FF9933"/>
            </a:solidFill>
            <a:ln w="12600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92" name="AutoShape 12"/>
            <p:cNvSpPr>
              <a:spLocks noChangeArrowheads="1"/>
            </p:cNvSpPr>
            <p:nvPr/>
          </p:nvSpPr>
          <p:spPr bwMode="auto">
            <a:xfrm>
              <a:off x="96" y="1565"/>
              <a:ext cx="1056" cy="883"/>
            </a:xfrm>
            <a:prstGeom prst="roundRect">
              <a:avLst>
                <a:gd name="adj" fmla="val 11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93" name="Freeform 13"/>
            <p:cNvSpPr>
              <a:spLocks noChangeArrowheads="1"/>
            </p:cNvSpPr>
            <p:nvPr/>
          </p:nvSpPr>
          <p:spPr bwMode="auto">
            <a:xfrm>
              <a:off x="503" y="1594"/>
              <a:ext cx="331" cy="455"/>
            </a:xfrm>
            <a:custGeom>
              <a:avLst/>
              <a:gdLst>
                <a:gd name="T0" fmla="*/ 128 w 737"/>
                <a:gd name="T1" fmla="*/ 37 h 1706"/>
                <a:gd name="T2" fmla="*/ 144 w 737"/>
                <a:gd name="T3" fmla="*/ 121 h 1706"/>
                <a:gd name="T4" fmla="*/ 102 w 737"/>
                <a:gd name="T5" fmla="*/ 262 h 1706"/>
                <a:gd name="T6" fmla="*/ 0 w 737"/>
                <a:gd name="T7" fmla="*/ 409 h 1706"/>
                <a:gd name="T8" fmla="*/ 72 w 737"/>
                <a:gd name="T9" fmla="*/ 455 h 1706"/>
                <a:gd name="T10" fmla="*/ 269 w 737"/>
                <a:gd name="T11" fmla="*/ 455 h 1706"/>
                <a:gd name="T12" fmla="*/ 331 w 737"/>
                <a:gd name="T13" fmla="*/ 7 h 1706"/>
                <a:gd name="T14" fmla="*/ 225 w 737"/>
                <a:gd name="T15" fmla="*/ 0 h 1706"/>
                <a:gd name="T16" fmla="*/ 128 w 737"/>
                <a:gd name="T17" fmla="*/ 37 h 1706"/>
                <a:gd name="T18" fmla="*/ 128 w 737"/>
                <a:gd name="T19" fmla="*/ 37 h 17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7"/>
                <a:gd name="T31" fmla="*/ 0 h 1706"/>
                <a:gd name="T32" fmla="*/ 737 w 737"/>
                <a:gd name="T33" fmla="*/ 1706 h 17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7" h="1706">
                  <a:moveTo>
                    <a:pt x="286" y="140"/>
                  </a:moveTo>
                  <a:lnTo>
                    <a:pt x="320" y="452"/>
                  </a:lnTo>
                  <a:lnTo>
                    <a:pt x="228" y="984"/>
                  </a:lnTo>
                  <a:lnTo>
                    <a:pt x="0" y="1533"/>
                  </a:lnTo>
                  <a:lnTo>
                    <a:pt x="161" y="1706"/>
                  </a:lnTo>
                  <a:lnTo>
                    <a:pt x="598" y="1706"/>
                  </a:lnTo>
                  <a:lnTo>
                    <a:pt x="737" y="27"/>
                  </a:lnTo>
                  <a:lnTo>
                    <a:pt x="501" y="0"/>
                  </a:lnTo>
                  <a:lnTo>
                    <a:pt x="286" y="140"/>
                  </a:lnTo>
                  <a:close/>
                </a:path>
              </a:pathLst>
            </a:custGeom>
            <a:solidFill>
              <a:srgbClr val="FFF2D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94" name="Freeform 14"/>
            <p:cNvSpPr>
              <a:spLocks noChangeArrowheads="1"/>
            </p:cNvSpPr>
            <p:nvPr/>
          </p:nvSpPr>
          <p:spPr bwMode="auto">
            <a:xfrm>
              <a:off x="723" y="1583"/>
              <a:ext cx="159" cy="212"/>
            </a:xfrm>
            <a:custGeom>
              <a:avLst/>
              <a:gdLst>
                <a:gd name="T0" fmla="*/ 0 w 352"/>
                <a:gd name="T1" fmla="*/ 111 h 795"/>
                <a:gd name="T2" fmla="*/ 24 w 352"/>
                <a:gd name="T3" fmla="*/ 141 h 795"/>
                <a:gd name="T4" fmla="*/ 39 w 352"/>
                <a:gd name="T5" fmla="*/ 177 h 795"/>
                <a:gd name="T6" fmla="*/ 56 w 352"/>
                <a:gd name="T7" fmla="*/ 212 h 795"/>
                <a:gd name="T8" fmla="*/ 159 w 352"/>
                <a:gd name="T9" fmla="*/ 14 h 795"/>
                <a:gd name="T10" fmla="*/ 77 w 352"/>
                <a:gd name="T11" fmla="*/ 0 h 795"/>
                <a:gd name="T12" fmla="*/ 21 w 352"/>
                <a:gd name="T13" fmla="*/ 6 h 795"/>
                <a:gd name="T14" fmla="*/ 0 w 352"/>
                <a:gd name="T15" fmla="*/ 111 h 795"/>
                <a:gd name="T16" fmla="*/ 0 w 352"/>
                <a:gd name="T17" fmla="*/ 111 h 7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2"/>
                <a:gd name="T28" fmla="*/ 0 h 795"/>
                <a:gd name="T29" fmla="*/ 352 w 352"/>
                <a:gd name="T30" fmla="*/ 795 h 7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2" h="795">
                  <a:moveTo>
                    <a:pt x="0" y="415"/>
                  </a:moveTo>
                  <a:lnTo>
                    <a:pt x="53" y="528"/>
                  </a:lnTo>
                  <a:lnTo>
                    <a:pt x="86" y="664"/>
                  </a:lnTo>
                  <a:lnTo>
                    <a:pt x="125" y="795"/>
                  </a:lnTo>
                  <a:lnTo>
                    <a:pt x="352" y="53"/>
                  </a:lnTo>
                  <a:lnTo>
                    <a:pt x="170" y="0"/>
                  </a:lnTo>
                  <a:lnTo>
                    <a:pt x="46" y="23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FFB59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95" name="Freeform 15"/>
            <p:cNvSpPr>
              <a:spLocks noChangeArrowheads="1"/>
            </p:cNvSpPr>
            <p:nvPr/>
          </p:nvSpPr>
          <p:spPr bwMode="auto">
            <a:xfrm>
              <a:off x="552" y="1571"/>
              <a:ext cx="374" cy="482"/>
            </a:xfrm>
            <a:custGeom>
              <a:avLst/>
              <a:gdLst>
                <a:gd name="T0" fmla="*/ 135 w 834"/>
                <a:gd name="T1" fmla="*/ 52 h 1808"/>
                <a:gd name="T2" fmla="*/ 125 w 834"/>
                <a:gd name="T3" fmla="*/ 144 h 1808"/>
                <a:gd name="T4" fmla="*/ 105 w 834"/>
                <a:gd name="T5" fmla="*/ 246 h 1808"/>
                <a:gd name="T6" fmla="*/ 78 w 834"/>
                <a:gd name="T7" fmla="*/ 302 h 1808"/>
                <a:gd name="T8" fmla="*/ 37 w 834"/>
                <a:gd name="T9" fmla="*/ 372 h 1808"/>
                <a:gd name="T10" fmla="*/ 0 w 834"/>
                <a:gd name="T11" fmla="*/ 417 h 1808"/>
                <a:gd name="T12" fmla="*/ 10 w 834"/>
                <a:gd name="T13" fmla="*/ 471 h 1808"/>
                <a:gd name="T14" fmla="*/ 44 w 834"/>
                <a:gd name="T15" fmla="*/ 482 h 1808"/>
                <a:gd name="T16" fmla="*/ 73 w 834"/>
                <a:gd name="T17" fmla="*/ 437 h 1808"/>
                <a:gd name="T18" fmla="*/ 167 w 834"/>
                <a:gd name="T19" fmla="*/ 481 h 1808"/>
                <a:gd name="T20" fmla="*/ 226 w 834"/>
                <a:gd name="T21" fmla="*/ 476 h 1808"/>
                <a:gd name="T22" fmla="*/ 274 w 834"/>
                <a:gd name="T23" fmla="*/ 452 h 1808"/>
                <a:gd name="T24" fmla="*/ 272 w 834"/>
                <a:gd name="T25" fmla="*/ 391 h 1808"/>
                <a:gd name="T26" fmla="*/ 328 w 834"/>
                <a:gd name="T27" fmla="*/ 280 h 1808"/>
                <a:gd name="T28" fmla="*/ 286 w 834"/>
                <a:gd name="T29" fmla="*/ 115 h 1808"/>
                <a:gd name="T30" fmla="*/ 374 w 834"/>
                <a:gd name="T31" fmla="*/ 24 h 1808"/>
                <a:gd name="T32" fmla="*/ 259 w 834"/>
                <a:gd name="T33" fmla="*/ 23 h 1808"/>
                <a:gd name="T34" fmla="*/ 198 w 834"/>
                <a:gd name="T35" fmla="*/ 126 h 1808"/>
                <a:gd name="T36" fmla="*/ 219 w 834"/>
                <a:gd name="T37" fmla="*/ 203 h 1808"/>
                <a:gd name="T38" fmla="*/ 200 w 834"/>
                <a:gd name="T39" fmla="*/ 298 h 1808"/>
                <a:gd name="T40" fmla="*/ 169 w 834"/>
                <a:gd name="T41" fmla="*/ 368 h 1808"/>
                <a:gd name="T42" fmla="*/ 102 w 834"/>
                <a:gd name="T43" fmla="*/ 387 h 1808"/>
                <a:gd name="T44" fmla="*/ 178 w 834"/>
                <a:gd name="T45" fmla="*/ 400 h 1808"/>
                <a:gd name="T46" fmla="*/ 54 w 834"/>
                <a:gd name="T47" fmla="*/ 421 h 1808"/>
                <a:gd name="T48" fmla="*/ 130 w 834"/>
                <a:gd name="T49" fmla="*/ 250 h 1808"/>
                <a:gd name="T50" fmla="*/ 178 w 834"/>
                <a:gd name="T51" fmla="*/ 152 h 1808"/>
                <a:gd name="T52" fmla="*/ 178 w 834"/>
                <a:gd name="T53" fmla="*/ 123 h 1808"/>
                <a:gd name="T54" fmla="*/ 232 w 834"/>
                <a:gd name="T55" fmla="*/ 17 h 1808"/>
                <a:gd name="T56" fmla="*/ 292 w 834"/>
                <a:gd name="T57" fmla="*/ 8 h 1808"/>
                <a:gd name="T58" fmla="*/ 190 w 834"/>
                <a:gd name="T59" fmla="*/ 0 h 1808"/>
                <a:gd name="T60" fmla="*/ 117 w 834"/>
                <a:gd name="T61" fmla="*/ 11 h 1808"/>
                <a:gd name="T62" fmla="*/ 135 w 834"/>
                <a:gd name="T63" fmla="*/ 52 h 1808"/>
                <a:gd name="T64" fmla="*/ 135 w 834"/>
                <a:gd name="T65" fmla="*/ 52 h 18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4"/>
                <a:gd name="T100" fmla="*/ 0 h 1808"/>
                <a:gd name="T101" fmla="*/ 834 w 834"/>
                <a:gd name="T102" fmla="*/ 1808 h 18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4" h="1808">
                  <a:moveTo>
                    <a:pt x="300" y="194"/>
                  </a:moveTo>
                  <a:lnTo>
                    <a:pt x="278" y="541"/>
                  </a:lnTo>
                  <a:lnTo>
                    <a:pt x="235" y="921"/>
                  </a:lnTo>
                  <a:lnTo>
                    <a:pt x="175" y="1131"/>
                  </a:lnTo>
                  <a:lnTo>
                    <a:pt x="82" y="1394"/>
                  </a:lnTo>
                  <a:lnTo>
                    <a:pt x="0" y="1564"/>
                  </a:lnTo>
                  <a:lnTo>
                    <a:pt x="22" y="1768"/>
                  </a:lnTo>
                  <a:lnTo>
                    <a:pt x="99" y="1808"/>
                  </a:lnTo>
                  <a:lnTo>
                    <a:pt x="163" y="1638"/>
                  </a:lnTo>
                  <a:lnTo>
                    <a:pt x="373" y="1803"/>
                  </a:lnTo>
                  <a:lnTo>
                    <a:pt x="505" y="1785"/>
                  </a:lnTo>
                  <a:lnTo>
                    <a:pt x="612" y="1695"/>
                  </a:lnTo>
                  <a:lnTo>
                    <a:pt x="607" y="1467"/>
                  </a:lnTo>
                  <a:lnTo>
                    <a:pt x="732" y="1052"/>
                  </a:lnTo>
                  <a:lnTo>
                    <a:pt x="638" y="433"/>
                  </a:lnTo>
                  <a:lnTo>
                    <a:pt x="834" y="91"/>
                  </a:lnTo>
                  <a:lnTo>
                    <a:pt x="578" y="85"/>
                  </a:lnTo>
                  <a:lnTo>
                    <a:pt x="441" y="473"/>
                  </a:lnTo>
                  <a:lnTo>
                    <a:pt x="488" y="763"/>
                  </a:lnTo>
                  <a:lnTo>
                    <a:pt x="446" y="1116"/>
                  </a:lnTo>
                  <a:lnTo>
                    <a:pt x="377" y="1382"/>
                  </a:lnTo>
                  <a:lnTo>
                    <a:pt x="227" y="1450"/>
                  </a:lnTo>
                  <a:lnTo>
                    <a:pt x="398" y="1502"/>
                  </a:lnTo>
                  <a:lnTo>
                    <a:pt x="120" y="1581"/>
                  </a:lnTo>
                  <a:lnTo>
                    <a:pt x="291" y="938"/>
                  </a:lnTo>
                  <a:lnTo>
                    <a:pt x="398" y="570"/>
                  </a:lnTo>
                  <a:lnTo>
                    <a:pt x="398" y="461"/>
                  </a:lnTo>
                  <a:lnTo>
                    <a:pt x="518" y="64"/>
                  </a:lnTo>
                  <a:lnTo>
                    <a:pt x="651" y="29"/>
                  </a:lnTo>
                  <a:lnTo>
                    <a:pt x="424" y="0"/>
                  </a:lnTo>
                  <a:lnTo>
                    <a:pt x="261" y="41"/>
                  </a:lnTo>
                  <a:lnTo>
                    <a:pt x="300" y="194"/>
                  </a:lnTo>
                  <a:close/>
                </a:path>
              </a:pathLst>
            </a:custGeom>
            <a:solidFill>
              <a:srgbClr val="FFB59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96" name="Freeform 16"/>
            <p:cNvSpPr>
              <a:spLocks noChangeArrowheads="1"/>
            </p:cNvSpPr>
            <p:nvPr/>
          </p:nvSpPr>
          <p:spPr bwMode="auto">
            <a:xfrm>
              <a:off x="484" y="1582"/>
              <a:ext cx="370" cy="471"/>
            </a:xfrm>
            <a:custGeom>
              <a:avLst/>
              <a:gdLst>
                <a:gd name="T0" fmla="*/ 127 w 826"/>
                <a:gd name="T1" fmla="*/ 45 h 1768"/>
                <a:gd name="T2" fmla="*/ 144 w 826"/>
                <a:gd name="T3" fmla="*/ 72 h 1768"/>
                <a:gd name="T4" fmla="*/ 149 w 826"/>
                <a:gd name="T5" fmla="*/ 84 h 1768"/>
                <a:gd name="T6" fmla="*/ 153 w 826"/>
                <a:gd name="T7" fmla="*/ 101 h 1768"/>
                <a:gd name="T8" fmla="*/ 153 w 826"/>
                <a:gd name="T9" fmla="*/ 116 h 1768"/>
                <a:gd name="T10" fmla="*/ 149 w 826"/>
                <a:gd name="T11" fmla="*/ 139 h 1768"/>
                <a:gd name="T12" fmla="*/ 141 w 826"/>
                <a:gd name="T13" fmla="*/ 165 h 1768"/>
                <a:gd name="T14" fmla="*/ 129 w 826"/>
                <a:gd name="T15" fmla="*/ 190 h 1768"/>
                <a:gd name="T16" fmla="*/ 102 w 826"/>
                <a:gd name="T17" fmla="*/ 256 h 1768"/>
                <a:gd name="T18" fmla="*/ 65 w 826"/>
                <a:gd name="T19" fmla="*/ 318 h 1768"/>
                <a:gd name="T20" fmla="*/ 28 w 826"/>
                <a:gd name="T21" fmla="*/ 370 h 1768"/>
                <a:gd name="T22" fmla="*/ 0 w 826"/>
                <a:gd name="T23" fmla="*/ 409 h 1768"/>
                <a:gd name="T24" fmla="*/ 5 w 826"/>
                <a:gd name="T25" fmla="*/ 426 h 1768"/>
                <a:gd name="T26" fmla="*/ 22 w 826"/>
                <a:gd name="T27" fmla="*/ 447 h 1768"/>
                <a:gd name="T28" fmla="*/ 47 w 826"/>
                <a:gd name="T29" fmla="*/ 464 h 1768"/>
                <a:gd name="T30" fmla="*/ 77 w 826"/>
                <a:gd name="T31" fmla="*/ 471 h 1768"/>
                <a:gd name="T32" fmla="*/ 116 w 826"/>
                <a:gd name="T33" fmla="*/ 469 h 1768"/>
                <a:gd name="T34" fmla="*/ 89 w 826"/>
                <a:gd name="T35" fmla="*/ 459 h 1768"/>
                <a:gd name="T36" fmla="*/ 60 w 826"/>
                <a:gd name="T37" fmla="*/ 445 h 1768"/>
                <a:gd name="T38" fmla="*/ 43 w 826"/>
                <a:gd name="T39" fmla="*/ 429 h 1768"/>
                <a:gd name="T40" fmla="*/ 42 w 826"/>
                <a:gd name="T41" fmla="*/ 415 h 1768"/>
                <a:gd name="T42" fmla="*/ 54 w 826"/>
                <a:gd name="T43" fmla="*/ 395 h 1768"/>
                <a:gd name="T44" fmla="*/ 99 w 826"/>
                <a:gd name="T45" fmla="*/ 339 h 1768"/>
                <a:gd name="T46" fmla="*/ 139 w 826"/>
                <a:gd name="T47" fmla="*/ 271 h 1768"/>
                <a:gd name="T48" fmla="*/ 161 w 826"/>
                <a:gd name="T49" fmla="*/ 213 h 1768"/>
                <a:gd name="T50" fmla="*/ 172 w 826"/>
                <a:gd name="T51" fmla="*/ 172 h 1768"/>
                <a:gd name="T52" fmla="*/ 176 w 826"/>
                <a:gd name="T53" fmla="*/ 128 h 1768"/>
                <a:gd name="T54" fmla="*/ 170 w 826"/>
                <a:gd name="T55" fmla="*/ 85 h 1768"/>
                <a:gd name="T56" fmla="*/ 177 w 826"/>
                <a:gd name="T57" fmla="*/ 64 h 1768"/>
                <a:gd name="T58" fmla="*/ 208 w 826"/>
                <a:gd name="T59" fmla="*/ 40 h 1768"/>
                <a:gd name="T60" fmla="*/ 252 w 826"/>
                <a:gd name="T61" fmla="*/ 23 h 1768"/>
                <a:gd name="T62" fmla="*/ 292 w 826"/>
                <a:gd name="T63" fmla="*/ 15 h 1768"/>
                <a:gd name="T64" fmla="*/ 334 w 826"/>
                <a:gd name="T65" fmla="*/ 10 h 1768"/>
                <a:gd name="T66" fmla="*/ 370 w 826"/>
                <a:gd name="T67" fmla="*/ 9 h 1768"/>
                <a:gd name="T68" fmla="*/ 325 w 826"/>
                <a:gd name="T69" fmla="*/ 2 h 1768"/>
                <a:gd name="T70" fmla="*/ 267 w 826"/>
                <a:gd name="T71" fmla="*/ 0 h 1768"/>
                <a:gd name="T72" fmla="*/ 218 w 826"/>
                <a:gd name="T73" fmla="*/ 7 h 1768"/>
                <a:gd name="T74" fmla="*/ 178 w 826"/>
                <a:gd name="T75" fmla="*/ 16 h 1768"/>
                <a:gd name="T76" fmla="*/ 150 w 826"/>
                <a:gd name="T77" fmla="*/ 27 h 1768"/>
                <a:gd name="T78" fmla="*/ 127 w 826"/>
                <a:gd name="T79" fmla="*/ 45 h 1768"/>
                <a:gd name="T80" fmla="*/ 127 w 826"/>
                <a:gd name="T81" fmla="*/ 45 h 17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6"/>
                <a:gd name="T124" fmla="*/ 0 h 1768"/>
                <a:gd name="T125" fmla="*/ 826 w 826"/>
                <a:gd name="T126" fmla="*/ 1768 h 17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6" h="1768">
                  <a:moveTo>
                    <a:pt x="283" y="170"/>
                  </a:moveTo>
                  <a:lnTo>
                    <a:pt x="322" y="270"/>
                  </a:lnTo>
                  <a:lnTo>
                    <a:pt x="333" y="314"/>
                  </a:lnTo>
                  <a:lnTo>
                    <a:pt x="342" y="381"/>
                  </a:lnTo>
                  <a:lnTo>
                    <a:pt x="342" y="437"/>
                  </a:lnTo>
                  <a:lnTo>
                    <a:pt x="333" y="522"/>
                  </a:lnTo>
                  <a:lnTo>
                    <a:pt x="315" y="621"/>
                  </a:lnTo>
                  <a:lnTo>
                    <a:pt x="289" y="715"/>
                  </a:lnTo>
                  <a:lnTo>
                    <a:pt x="227" y="960"/>
                  </a:lnTo>
                  <a:lnTo>
                    <a:pt x="146" y="1195"/>
                  </a:lnTo>
                  <a:lnTo>
                    <a:pt x="63" y="1388"/>
                  </a:lnTo>
                  <a:lnTo>
                    <a:pt x="0" y="1536"/>
                  </a:lnTo>
                  <a:lnTo>
                    <a:pt x="11" y="1598"/>
                  </a:lnTo>
                  <a:lnTo>
                    <a:pt x="50" y="1677"/>
                  </a:lnTo>
                  <a:lnTo>
                    <a:pt x="104" y="1742"/>
                  </a:lnTo>
                  <a:lnTo>
                    <a:pt x="172" y="1768"/>
                  </a:lnTo>
                  <a:lnTo>
                    <a:pt x="260" y="1762"/>
                  </a:lnTo>
                  <a:lnTo>
                    <a:pt x="198" y="1723"/>
                  </a:lnTo>
                  <a:lnTo>
                    <a:pt x="133" y="1672"/>
                  </a:lnTo>
                  <a:lnTo>
                    <a:pt x="95" y="1612"/>
                  </a:lnTo>
                  <a:lnTo>
                    <a:pt x="93" y="1558"/>
                  </a:lnTo>
                  <a:lnTo>
                    <a:pt x="121" y="1481"/>
                  </a:lnTo>
                  <a:lnTo>
                    <a:pt x="221" y="1274"/>
                  </a:lnTo>
                  <a:lnTo>
                    <a:pt x="311" y="1016"/>
                  </a:lnTo>
                  <a:lnTo>
                    <a:pt x="360" y="800"/>
                  </a:lnTo>
                  <a:lnTo>
                    <a:pt x="384" y="644"/>
                  </a:lnTo>
                  <a:lnTo>
                    <a:pt x="392" y="480"/>
                  </a:lnTo>
                  <a:lnTo>
                    <a:pt x="379" y="320"/>
                  </a:lnTo>
                  <a:lnTo>
                    <a:pt x="395" y="241"/>
                  </a:lnTo>
                  <a:lnTo>
                    <a:pt x="465" y="150"/>
                  </a:lnTo>
                  <a:lnTo>
                    <a:pt x="563" y="88"/>
                  </a:lnTo>
                  <a:lnTo>
                    <a:pt x="651" y="57"/>
                  </a:lnTo>
                  <a:lnTo>
                    <a:pt x="746" y="36"/>
                  </a:lnTo>
                  <a:lnTo>
                    <a:pt x="826" y="34"/>
                  </a:lnTo>
                  <a:lnTo>
                    <a:pt x="726" y="6"/>
                  </a:lnTo>
                  <a:lnTo>
                    <a:pt x="595" y="0"/>
                  </a:lnTo>
                  <a:lnTo>
                    <a:pt x="486" y="25"/>
                  </a:lnTo>
                  <a:lnTo>
                    <a:pt x="397" y="59"/>
                  </a:lnTo>
                  <a:lnTo>
                    <a:pt x="335" y="100"/>
                  </a:lnTo>
                  <a:lnTo>
                    <a:pt x="283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97" name="Freeform 17"/>
            <p:cNvSpPr>
              <a:spLocks noChangeArrowheads="1"/>
            </p:cNvSpPr>
            <p:nvPr/>
          </p:nvSpPr>
          <p:spPr bwMode="auto">
            <a:xfrm>
              <a:off x="591" y="1993"/>
              <a:ext cx="145" cy="47"/>
            </a:xfrm>
            <a:custGeom>
              <a:avLst/>
              <a:gdLst>
                <a:gd name="T0" fmla="*/ 0 w 325"/>
                <a:gd name="T1" fmla="*/ 27 h 175"/>
                <a:gd name="T2" fmla="*/ 32 w 325"/>
                <a:gd name="T3" fmla="*/ 10 h 175"/>
                <a:gd name="T4" fmla="*/ 67 w 325"/>
                <a:gd name="T5" fmla="*/ 0 h 175"/>
                <a:gd name="T6" fmla="*/ 101 w 325"/>
                <a:gd name="T7" fmla="*/ 1 h 175"/>
                <a:gd name="T8" fmla="*/ 123 w 325"/>
                <a:gd name="T9" fmla="*/ 9 h 175"/>
                <a:gd name="T10" fmla="*/ 140 w 325"/>
                <a:gd name="T11" fmla="*/ 18 h 175"/>
                <a:gd name="T12" fmla="*/ 145 w 325"/>
                <a:gd name="T13" fmla="*/ 27 h 175"/>
                <a:gd name="T14" fmla="*/ 139 w 325"/>
                <a:gd name="T15" fmla="*/ 37 h 175"/>
                <a:gd name="T16" fmla="*/ 125 w 325"/>
                <a:gd name="T17" fmla="*/ 47 h 175"/>
                <a:gd name="T18" fmla="*/ 107 w 325"/>
                <a:gd name="T19" fmla="*/ 44 h 175"/>
                <a:gd name="T20" fmla="*/ 58 w 325"/>
                <a:gd name="T21" fmla="*/ 31 h 175"/>
                <a:gd name="T22" fmla="*/ 20 w 325"/>
                <a:gd name="T23" fmla="*/ 31 h 175"/>
                <a:gd name="T24" fmla="*/ 0 w 325"/>
                <a:gd name="T25" fmla="*/ 27 h 175"/>
                <a:gd name="T26" fmla="*/ 0 w 325"/>
                <a:gd name="T27" fmla="*/ 27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5"/>
                <a:gd name="T43" fmla="*/ 0 h 175"/>
                <a:gd name="T44" fmla="*/ 325 w 325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5" h="175">
                  <a:moveTo>
                    <a:pt x="0" y="100"/>
                  </a:moveTo>
                  <a:lnTo>
                    <a:pt x="71" y="38"/>
                  </a:lnTo>
                  <a:lnTo>
                    <a:pt x="150" y="0"/>
                  </a:lnTo>
                  <a:lnTo>
                    <a:pt x="227" y="3"/>
                  </a:lnTo>
                  <a:lnTo>
                    <a:pt x="276" y="32"/>
                  </a:lnTo>
                  <a:lnTo>
                    <a:pt x="314" y="67"/>
                  </a:lnTo>
                  <a:lnTo>
                    <a:pt x="325" y="100"/>
                  </a:lnTo>
                  <a:lnTo>
                    <a:pt x="312" y="137"/>
                  </a:lnTo>
                  <a:lnTo>
                    <a:pt x="280" y="175"/>
                  </a:lnTo>
                  <a:lnTo>
                    <a:pt x="239" y="163"/>
                  </a:lnTo>
                  <a:lnTo>
                    <a:pt x="130" y="117"/>
                  </a:lnTo>
                  <a:lnTo>
                    <a:pt x="45" y="117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98" name="Freeform 18"/>
            <p:cNvSpPr>
              <a:spLocks noChangeArrowheads="1"/>
            </p:cNvSpPr>
            <p:nvPr/>
          </p:nvSpPr>
          <p:spPr bwMode="auto">
            <a:xfrm>
              <a:off x="734" y="1600"/>
              <a:ext cx="186" cy="450"/>
            </a:xfrm>
            <a:custGeom>
              <a:avLst/>
              <a:gdLst>
                <a:gd name="T0" fmla="*/ 0 w 417"/>
                <a:gd name="T1" fmla="*/ 342 h 1689"/>
                <a:gd name="T2" fmla="*/ 27 w 417"/>
                <a:gd name="T3" fmla="*/ 366 h 1689"/>
                <a:gd name="T4" fmla="*/ 38 w 417"/>
                <a:gd name="T5" fmla="*/ 388 h 1689"/>
                <a:gd name="T6" fmla="*/ 38 w 417"/>
                <a:gd name="T7" fmla="*/ 409 h 1689"/>
                <a:gd name="T8" fmla="*/ 34 w 417"/>
                <a:gd name="T9" fmla="*/ 425 h 1689"/>
                <a:gd name="T10" fmla="*/ 29 w 417"/>
                <a:gd name="T11" fmla="*/ 436 h 1689"/>
                <a:gd name="T12" fmla="*/ 15 w 417"/>
                <a:gd name="T13" fmla="*/ 450 h 1689"/>
                <a:gd name="T14" fmla="*/ 49 w 417"/>
                <a:gd name="T15" fmla="*/ 441 h 1689"/>
                <a:gd name="T16" fmla="*/ 69 w 417"/>
                <a:gd name="T17" fmla="*/ 429 h 1689"/>
                <a:gd name="T18" fmla="*/ 79 w 417"/>
                <a:gd name="T19" fmla="*/ 412 h 1689"/>
                <a:gd name="T20" fmla="*/ 81 w 417"/>
                <a:gd name="T21" fmla="*/ 385 h 1689"/>
                <a:gd name="T22" fmla="*/ 71 w 417"/>
                <a:gd name="T23" fmla="*/ 361 h 1689"/>
                <a:gd name="T24" fmla="*/ 53 w 417"/>
                <a:gd name="T25" fmla="*/ 343 h 1689"/>
                <a:gd name="T26" fmla="*/ 94 w 417"/>
                <a:gd name="T27" fmla="*/ 317 h 1689"/>
                <a:gd name="T28" fmla="*/ 112 w 417"/>
                <a:gd name="T29" fmla="*/ 293 h 1689"/>
                <a:gd name="T30" fmla="*/ 122 w 417"/>
                <a:gd name="T31" fmla="*/ 262 h 1689"/>
                <a:gd name="T32" fmla="*/ 124 w 417"/>
                <a:gd name="T33" fmla="*/ 232 h 1689"/>
                <a:gd name="T34" fmla="*/ 121 w 417"/>
                <a:gd name="T35" fmla="*/ 197 h 1689"/>
                <a:gd name="T36" fmla="*/ 111 w 417"/>
                <a:gd name="T37" fmla="*/ 163 h 1689"/>
                <a:gd name="T38" fmla="*/ 98 w 417"/>
                <a:gd name="T39" fmla="*/ 138 h 1689"/>
                <a:gd name="T40" fmla="*/ 83 w 417"/>
                <a:gd name="T41" fmla="*/ 111 h 1689"/>
                <a:gd name="T42" fmla="*/ 70 w 417"/>
                <a:gd name="T43" fmla="*/ 94 h 1689"/>
                <a:gd name="T44" fmla="*/ 90 w 417"/>
                <a:gd name="T45" fmla="*/ 66 h 1689"/>
                <a:gd name="T46" fmla="*/ 122 w 417"/>
                <a:gd name="T47" fmla="*/ 42 h 1689"/>
                <a:gd name="T48" fmla="*/ 149 w 417"/>
                <a:gd name="T49" fmla="*/ 26 h 1689"/>
                <a:gd name="T50" fmla="*/ 186 w 417"/>
                <a:gd name="T51" fmla="*/ 5 h 1689"/>
                <a:gd name="T52" fmla="*/ 147 w 417"/>
                <a:gd name="T53" fmla="*/ 1 h 1689"/>
                <a:gd name="T54" fmla="*/ 110 w 417"/>
                <a:gd name="T55" fmla="*/ 0 h 1689"/>
                <a:gd name="T56" fmla="*/ 73 w 417"/>
                <a:gd name="T57" fmla="*/ 33 h 1689"/>
                <a:gd name="T58" fmla="*/ 50 w 417"/>
                <a:gd name="T59" fmla="*/ 58 h 1689"/>
                <a:gd name="T60" fmla="*/ 32 w 417"/>
                <a:gd name="T61" fmla="*/ 87 h 1689"/>
                <a:gd name="T62" fmla="*/ 26 w 417"/>
                <a:gd name="T63" fmla="*/ 94 h 1689"/>
                <a:gd name="T64" fmla="*/ 39 w 417"/>
                <a:gd name="T65" fmla="*/ 106 h 1689"/>
                <a:gd name="T66" fmla="*/ 56 w 417"/>
                <a:gd name="T67" fmla="*/ 132 h 1689"/>
                <a:gd name="T68" fmla="*/ 65 w 417"/>
                <a:gd name="T69" fmla="*/ 159 h 1689"/>
                <a:gd name="T70" fmla="*/ 68 w 417"/>
                <a:gd name="T71" fmla="*/ 188 h 1689"/>
                <a:gd name="T72" fmla="*/ 67 w 417"/>
                <a:gd name="T73" fmla="*/ 218 h 1689"/>
                <a:gd name="T74" fmla="*/ 58 w 417"/>
                <a:gd name="T75" fmla="*/ 260 h 1689"/>
                <a:gd name="T76" fmla="*/ 42 w 417"/>
                <a:gd name="T77" fmla="*/ 295 h 1689"/>
                <a:gd name="T78" fmla="*/ 25 w 417"/>
                <a:gd name="T79" fmla="*/ 319 h 1689"/>
                <a:gd name="T80" fmla="*/ 0 w 417"/>
                <a:gd name="T81" fmla="*/ 342 h 1689"/>
                <a:gd name="T82" fmla="*/ 0 w 417"/>
                <a:gd name="T83" fmla="*/ 342 h 16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7"/>
                <a:gd name="T127" fmla="*/ 0 h 1689"/>
                <a:gd name="T128" fmla="*/ 417 w 417"/>
                <a:gd name="T129" fmla="*/ 1689 h 16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7" h="1689">
                  <a:moveTo>
                    <a:pt x="0" y="1285"/>
                  </a:moveTo>
                  <a:lnTo>
                    <a:pt x="60" y="1372"/>
                  </a:lnTo>
                  <a:lnTo>
                    <a:pt x="86" y="1457"/>
                  </a:lnTo>
                  <a:lnTo>
                    <a:pt x="86" y="1536"/>
                  </a:lnTo>
                  <a:lnTo>
                    <a:pt x="77" y="1595"/>
                  </a:lnTo>
                  <a:lnTo>
                    <a:pt x="64" y="1635"/>
                  </a:lnTo>
                  <a:lnTo>
                    <a:pt x="33" y="1689"/>
                  </a:lnTo>
                  <a:lnTo>
                    <a:pt x="110" y="1655"/>
                  </a:lnTo>
                  <a:lnTo>
                    <a:pt x="154" y="1609"/>
                  </a:lnTo>
                  <a:lnTo>
                    <a:pt x="177" y="1547"/>
                  </a:lnTo>
                  <a:lnTo>
                    <a:pt x="182" y="1445"/>
                  </a:lnTo>
                  <a:lnTo>
                    <a:pt x="159" y="1354"/>
                  </a:lnTo>
                  <a:lnTo>
                    <a:pt x="118" y="1288"/>
                  </a:lnTo>
                  <a:lnTo>
                    <a:pt x="210" y="1191"/>
                  </a:lnTo>
                  <a:lnTo>
                    <a:pt x="250" y="1101"/>
                  </a:lnTo>
                  <a:lnTo>
                    <a:pt x="274" y="985"/>
                  </a:lnTo>
                  <a:lnTo>
                    <a:pt x="278" y="869"/>
                  </a:lnTo>
                  <a:lnTo>
                    <a:pt x="272" y="741"/>
                  </a:lnTo>
                  <a:lnTo>
                    <a:pt x="248" y="611"/>
                  </a:lnTo>
                  <a:lnTo>
                    <a:pt x="219" y="519"/>
                  </a:lnTo>
                  <a:lnTo>
                    <a:pt x="186" y="418"/>
                  </a:lnTo>
                  <a:lnTo>
                    <a:pt x="157" y="352"/>
                  </a:lnTo>
                  <a:lnTo>
                    <a:pt x="201" y="249"/>
                  </a:lnTo>
                  <a:lnTo>
                    <a:pt x="274" y="156"/>
                  </a:lnTo>
                  <a:lnTo>
                    <a:pt x="334" y="97"/>
                  </a:lnTo>
                  <a:lnTo>
                    <a:pt x="417" y="20"/>
                  </a:lnTo>
                  <a:lnTo>
                    <a:pt x="329" y="3"/>
                  </a:lnTo>
                  <a:lnTo>
                    <a:pt x="246" y="0"/>
                  </a:lnTo>
                  <a:lnTo>
                    <a:pt x="163" y="125"/>
                  </a:lnTo>
                  <a:lnTo>
                    <a:pt x="113" y="219"/>
                  </a:lnTo>
                  <a:lnTo>
                    <a:pt x="71" y="327"/>
                  </a:lnTo>
                  <a:lnTo>
                    <a:pt x="58" y="354"/>
                  </a:lnTo>
                  <a:lnTo>
                    <a:pt x="88" y="398"/>
                  </a:lnTo>
                  <a:lnTo>
                    <a:pt x="126" y="497"/>
                  </a:lnTo>
                  <a:lnTo>
                    <a:pt x="146" y="597"/>
                  </a:lnTo>
                  <a:lnTo>
                    <a:pt x="152" y="707"/>
                  </a:lnTo>
                  <a:lnTo>
                    <a:pt x="150" y="817"/>
                  </a:lnTo>
                  <a:lnTo>
                    <a:pt x="131" y="977"/>
                  </a:lnTo>
                  <a:lnTo>
                    <a:pt x="95" y="1109"/>
                  </a:lnTo>
                  <a:lnTo>
                    <a:pt x="56" y="1197"/>
                  </a:lnTo>
                  <a:lnTo>
                    <a:pt x="0" y="12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99" name="Freeform 19"/>
            <p:cNvSpPr>
              <a:spLocks noChangeArrowheads="1"/>
            </p:cNvSpPr>
            <p:nvPr/>
          </p:nvSpPr>
          <p:spPr bwMode="auto">
            <a:xfrm>
              <a:off x="638" y="1646"/>
              <a:ext cx="112" cy="216"/>
            </a:xfrm>
            <a:custGeom>
              <a:avLst/>
              <a:gdLst>
                <a:gd name="T0" fmla="*/ 48 w 251"/>
                <a:gd name="T1" fmla="*/ 24 h 809"/>
                <a:gd name="T2" fmla="*/ 41 w 251"/>
                <a:gd name="T3" fmla="*/ 99 h 809"/>
                <a:gd name="T4" fmla="*/ 25 w 251"/>
                <a:gd name="T5" fmla="*/ 164 h 809"/>
                <a:gd name="T6" fmla="*/ 0 w 251"/>
                <a:gd name="T7" fmla="*/ 216 h 809"/>
                <a:gd name="T8" fmla="*/ 42 w 251"/>
                <a:gd name="T9" fmla="*/ 161 h 809"/>
                <a:gd name="T10" fmla="*/ 71 w 251"/>
                <a:gd name="T11" fmla="*/ 104 h 809"/>
                <a:gd name="T12" fmla="*/ 79 w 251"/>
                <a:gd name="T13" fmla="*/ 54 h 809"/>
                <a:gd name="T14" fmla="*/ 92 w 251"/>
                <a:gd name="T15" fmla="*/ 28 h 809"/>
                <a:gd name="T16" fmla="*/ 112 w 251"/>
                <a:gd name="T17" fmla="*/ 0 h 809"/>
                <a:gd name="T18" fmla="*/ 76 w 251"/>
                <a:gd name="T19" fmla="*/ 11 h 809"/>
                <a:gd name="T20" fmla="*/ 48 w 251"/>
                <a:gd name="T21" fmla="*/ 24 h 809"/>
                <a:gd name="T22" fmla="*/ 48 w 251"/>
                <a:gd name="T23" fmla="*/ 24 h 8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1"/>
                <a:gd name="T37" fmla="*/ 0 h 809"/>
                <a:gd name="T38" fmla="*/ 251 w 251"/>
                <a:gd name="T39" fmla="*/ 809 h 8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1" h="809">
                  <a:moveTo>
                    <a:pt x="108" y="91"/>
                  </a:moveTo>
                  <a:lnTo>
                    <a:pt x="93" y="369"/>
                  </a:lnTo>
                  <a:lnTo>
                    <a:pt x="55" y="616"/>
                  </a:lnTo>
                  <a:lnTo>
                    <a:pt x="0" y="809"/>
                  </a:lnTo>
                  <a:lnTo>
                    <a:pt x="95" y="602"/>
                  </a:lnTo>
                  <a:lnTo>
                    <a:pt x="159" y="389"/>
                  </a:lnTo>
                  <a:lnTo>
                    <a:pt x="178" y="204"/>
                  </a:lnTo>
                  <a:lnTo>
                    <a:pt x="206" y="105"/>
                  </a:lnTo>
                  <a:lnTo>
                    <a:pt x="251" y="0"/>
                  </a:lnTo>
                  <a:lnTo>
                    <a:pt x="170" y="40"/>
                  </a:lnTo>
                  <a:lnTo>
                    <a:pt x="108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00" name="Freeform 20"/>
            <p:cNvSpPr>
              <a:spLocks noChangeArrowheads="1"/>
            </p:cNvSpPr>
            <p:nvPr/>
          </p:nvSpPr>
          <p:spPr bwMode="auto">
            <a:xfrm>
              <a:off x="468" y="2091"/>
              <a:ext cx="125" cy="76"/>
            </a:xfrm>
            <a:custGeom>
              <a:avLst/>
              <a:gdLst>
                <a:gd name="T0" fmla="*/ 0 w 281"/>
                <a:gd name="T1" fmla="*/ 49 h 285"/>
                <a:gd name="T2" fmla="*/ 125 w 281"/>
                <a:gd name="T3" fmla="*/ 0 h 285"/>
                <a:gd name="T4" fmla="*/ 11 w 281"/>
                <a:gd name="T5" fmla="*/ 76 h 285"/>
                <a:gd name="T6" fmla="*/ 0 w 281"/>
                <a:gd name="T7" fmla="*/ 49 h 285"/>
                <a:gd name="T8" fmla="*/ 0 w 281"/>
                <a:gd name="T9" fmla="*/ 49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1"/>
                <a:gd name="T16" fmla="*/ 0 h 285"/>
                <a:gd name="T17" fmla="*/ 281 w 281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1" h="285">
                  <a:moveTo>
                    <a:pt x="0" y="183"/>
                  </a:moveTo>
                  <a:lnTo>
                    <a:pt x="281" y="0"/>
                  </a:lnTo>
                  <a:lnTo>
                    <a:pt x="25" y="285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01" name="Freeform 21"/>
            <p:cNvSpPr>
              <a:spLocks noChangeArrowheads="1"/>
            </p:cNvSpPr>
            <p:nvPr/>
          </p:nvSpPr>
          <p:spPr bwMode="auto">
            <a:xfrm>
              <a:off x="603" y="2104"/>
              <a:ext cx="44" cy="151"/>
            </a:xfrm>
            <a:custGeom>
              <a:avLst/>
              <a:gdLst>
                <a:gd name="T0" fmla="*/ 44 w 98"/>
                <a:gd name="T1" fmla="*/ 0 h 569"/>
                <a:gd name="T2" fmla="*/ 0 w 98"/>
                <a:gd name="T3" fmla="*/ 151 h 569"/>
                <a:gd name="T4" fmla="*/ 40 w 98"/>
                <a:gd name="T5" fmla="*/ 149 h 569"/>
                <a:gd name="T6" fmla="*/ 44 w 98"/>
                <a:gd name="T7" fmla="*/ 0 h 569"/>
                <a:gd name="T8" fmla="*/ 44 w 98"/>
                <a:gd name="T9" fmla="*/ 0 h 5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569"/>
                <a:gd name="T17" fmla="*/ 98 w 98"/>
                <a:gd name="T18" fmla="*/ 569 h 5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569">
                  <a:moveTo>
                    <a:pt x="98" y="0"/>
                  </a:moveTo>
                  <a:lnTo>
                    <a:pt x="0" y="569"/>
                  </a:lnTo>
                  <a:lnTo>
                    <a:pt x="88" y="56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02" name="Freeform 22"/>
            <p:cNvSpPr>
              <a:spLocks noChangeArrowheads="1"/>
            </p:cNvSpPr>
            <p:nvPr/>
          </p:nvSpPr>
          <p:spPr bwMode="auto">
            <a:xfrm>
              <a:off x="700" y="2101"/>
              <a:ext cx="153" cy="110"/>
            </a:xfrm>
            <a:custGeom>
              <a:avLst/>
              <a:gdLst>
                <a:gd name="T0" fmla="*/ 0 w 343"/>
                <a:gd name="T1" fmla="*/ 0 h 413"/>
                <a:gd name="T2" fmla="*/ 119 w 343"/>
                <a:gd name="T3" fmla="*/ 110 h 413"/>
                <a:gd name="T4" fmla="*/ 153 w 343"/>
                <a:gd name="T5" fmla="*/ 81 h 413"/>
                <a:gd name="T6" fmla="*/ 0 w 343"/>
                <a:gd name="T7" fmla="*/ 0 h 413"/>
                <a:gd name="T8" fmla="*/ 0 w 343"/>
                <a:gd name="T9" fmla="*/ 0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3"/>
                <a:gd name="T16" fmla="*/ 0 h 413"/>
                <a:gd name="T17" fmla="*/ 343 w 34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3" h="413">
                  <a:moveTo>
                    <a:pt x="0" y="0"/>
                  </a:moveTo>
                  <a:lnTo>
                    <a:pt x="266" y="413"/>
                  </a:lnTo>
                  <a:lnTo>
                    <a:pt x="343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6" cstate="print"/>
          <a:srcRect l="16672" r="14586" b="65596"/>
          <a:stretch>
            <a:fillRect/>
          </a:stretch>
        </p:blipFill>
        <p:spPr bwMode="auto">
          <a:xfrm>
            <a:off x="6324600" y="2819400"/>
            <a:ext cx="2514600" cy="841375"/>
          </a:xfrm>
          <a:prstGeom prst="rect">
            <a:avLst/>
          </a:prstGeom>
          <a:noFill/>
          <a:ln w="2844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19480" name="Line 24"/>
          <p:cNvSpPr>
            <a:spLocks noChangeShapeType="1"/>
          </p:cNvSpPr>
          <p:nvPr/>
        </p:nvSpPr>
        <p:spPr bwMode="auto">
          <a:xfrm flipH="1" flipV="1">
            <a:off x="6170613" y="5332413"/>
            <a:ext cx="1984375" cy="917575"/>
          </a:xfrm>
          <a:prstGeom prst="line">
            <a:avLst/>
          </a:prstGeom>
          <a:noFill/>
          <a:ln w="5724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4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4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FB7AC-5F8C-4EB8-B339-76A46B302BBA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457200" y="914400"/>
            <a:ext cx="8294684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dirty="0">
                <a:solidFill>
                  <a:srgbClr val="FFFF00"/>
                </a:solidFill>
              </a:rPr>
              <a:t>Variables that determine the effects of </a:t>
            </a:r>
            <a:r>
              <a:rPr lang="en-US" sz="3000" dirty="0" smtClean="0">
                <a:solidFill>
                  <a:srgbClr val="FFFF00"/>
                </a:solidFill>
              </a:rPr>
              <a:t>H2S exposure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2590800"/>
            <a:ext cx="8229600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indent="-457200">
              <a:buClr>
                <a:srgbClr val="FF9933"/>
              </a:buClr>
              <a:buFont typeface="Times New Roman" pitchFamily="18" charset="0"/>
              <a:buAutoNum type="arabicPeriod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3600" dirty="0" smtClean="0">
                <a:solidFill>
                  <a:srgbClr val="FFFF00"/>
                </a:solidFill>
              </a:rPr>
              <a:t>Time (how long)</a:t>
            </a:r>
            <a:endParaRPr lang="en-US" sz="3600" dirty="0">
              <a:solidFill>
                <a:srgbClr val="FFFF00"/>
              </a:solidFill>
            </a:endParaRPr>
          </a:p>
          <a:p>
            <a:pPr marL="457200" indent="-457200">
              <a:buClr>
                <a:srgbClr val="FF9933"/>
              </a:buClr>
              <a:buFont typeface="Times New Roman" pitchFamily="18" charset="0"/>
              <a:buAutoNum type="arabicPeriod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3600" dirty="0" smtClean="0">
                <a:solidFill>
                  <a:srgbClr val="FFFF00"/>
                </a:solidFill>
              </a:rPr>
              <a:t>Concentration (how much)</a:t>
            </a:r>
            <a:endParaRPr lang="en-US" sz="3600" dirty="0">
              <a:solidFill>
                <a:srgbClr val="FFFF00"/>
              </a:solidFill>
            </a:endParaRPr>
          </a:p>
          <a:p>
            <a:pPr marL="457200" indent="-457200">
              <a:buClr>
                <a:srgbClr val="FF9933"/>
              </a:buClr>
              <a:buFont typeface="Times New Roman" pitchFamily="18" charset="0"/>
              <a:buAutoNum type="arabicPeriod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3600" dirty="0" smtClean="0">
                <a:solidFill>
                  <a:srgbClr val="FFFF00"/>
                </a:solidFill>
              </a:rPr>
              <a:t>Frequency (how often)</a:t>
            </a:r>
            <a:endParaRPr lang="en-US" sz="3600" dirty="0">
              <a:solidFill>
                <a:srgbClr val="FFFF00"/>
              </a:solidFill>
            </a:endParaRPr>
          </a:p>
          <a:p>
            <a:pPr marL="457200" indent="-457200">
              <a:buClr>
                <a:srgbClr val="FF9933"/>
              </a:buClr>
              <a:buFont typeface="Times New Roman" pitchFamily="18" charset="0"/>
              <a:buAutoNum type="arabicPeriod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Variables associated with the individual.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81200"/>
            <a:ext cx="2286000" cy="222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883C6-568E-42A2-8E4A-0BEE8C2ECB7D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2517775" y="609600"/>
            <a:ext cx="39243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Individual Variables</a:t>
            </a: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152400" y="4267200"/>
            <a:ext cx="19812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Body mass</a:t>
            </a: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423053" y="3429000"/>
            <a:ext cx="1823233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Physical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Condition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866241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Age</a:t>
            </a: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2726635" y="6019800"/>
            <a:ext cx="3690731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Smoker/Non-Smoker</a:t>
            </a:r>
          </a:p>
        </p:txBody>
      </p:sp>
      <p:sp>
        <p:nvSpPr>
          <p:cNvPr id="26632" name="Text Box 6"/>
          <p:cNvSpPr txBox="1">
            <a:spLocks noChangeArrowheads="1"/>
          </p:cNvSpPr>
          <p:nvPr/>
        </p:nvSpPr>
        <p:spPr bwMode="auto">
          <a:xfrm>
            <a:off x="6399213" y="4038600"/>
            <a:ext cx="2563820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Drug/Alcohol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Compatibility</a:t>
            </a:r>
          </a:p>
        </p:txBody>
      </p:sp>
      <p:pic>
        <p:nvPicPr>
          <p:cNvPr id="2663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1676400" cy="142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0"/>
            <a:ext cx="1393825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2133600"/>
            <a:ext cx="1230313" cy="182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133600"/>
            <a:ext cx="1230313" cy="182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648200"/>
            <a:ext cx="1905000" cy="145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1323975"/>
            <a:ext cx="2438400" cy="2165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7F094-978F-4F00-AC12-B9B6EF5511C1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511300" y="685800"/>
            <a:ext cx="762635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FFFF00"/>
                </a:solidFill>
              </a:rPr>
              <a:t>What is a Part Per Million (</a:t>
            </a:r>
            <a:r>
              <a:rPr lang="en-US" sz="4000" b="1" dirty="0" err="1">
                <a:solidFill>
                  <a:srgbClr val="FFFF00"/>
                </a:solidFill>
              </a:rPr>
              <a:t>ppm</a:t>
            </a:r>
            <a:r>
              <a:rPr lang="en-US" sz="4000" b="1" dirty="0">
                <a:solidFill>
                  <a:srgbClr val="FFFF00"/>
                </a:solidFill>
              </a:rPr>
              <a:t>)?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679575" y="1906588"/>
            <a:ext cx="5644792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FFFF00"/>
                </a:solidFill>
              </a:rPr>
              <a:t>One part in a Million Parts.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49588" y="2668588"/>
            <a:ext cx="2618322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FFFF00"/>
                </a:solidFill>
              </a:rPr>
              <a:t>1 / 1,000,000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671707" y="3354388"/>
            <a:ext cx="1451336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 smtClean="0">
                <a:solidFill>
                  <a:srgbClr val="FFFF00"/>
                </a:solidFill>
              </a:rPr>
              <a:t>0.0001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363788" y="4116388"/>
            <a:ext cx="423227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FFFF00"/>
                </a:solidFill>
              </a:rPr>
              <a:t>1 ounce in 31.25 tons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211388" y="4954588"/>
            <a:ext cx="4272621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FFFF00"/>
                </a:solidFill>
              </a:rPr>
              <a:t>1 minute in 1.9 years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914400" y="5716588"/>
            <a:ext cx="72961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FFFF00"/>
                </a:solidFill>
              </a:rPr>
              <a:t>1 drop of  Vodka in 80 fifths of 7-up.</a:t>
            </a: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1400175" cy="2133600"/>
          </a:xfrm>
          <a:prstGeom prst="rect">
            <a:avLst/>
          </a:prstGeom>
          <a:noFill/>
          <a:ln w="38160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048000"/>
            <a:ext cx="12192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2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3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4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3DF75-E759-4FBE-AEE8-9E6A6B2D31ED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2668588" y="307975"/>
            <a:ext cx="3582987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FFFF00"/>
                </a:solidFill>
              </a:rPr>
              <a:t>Exposure Levels</a:t>
            </a: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2038350" y="1110343"/>
            <a:ext cx="50673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PEL – 10 </a:t>
            </a:r>
            <a:r>
              <a:rPr lang="en-US" sz="3600" dirty="0" err="1">
                <a:solidFill>
                  <a:srgbClr val="FFFF00"/>
                </a:solidFill>
              </a:rPr>
              <a:t>ppm</a:t>
            </a:r>
            <a:r>
              <a:rPr lang="en-US" sz="3600" dirty="0">
                <a:solidFill>
                  <a:srgbClr val="FFFF00"/>
                </a:solidFill>
              </a:rPr>
              <a:t> / 8hr. TWA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2082800" y="2744788"/>
            <a:ext cx="49784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STEL – 15 </a:t>
            </a:r>
            <a:r>
              <a:rPr lang="en-US" sz="3600" dirty="0" err="1">
                <a:solidFill>
                  <a:srgbClr val="FFFF00"/>
                </a:solidFill>
              </a:rPr>
              <a:t>ppm</a:t>
            </a:r>
            <a:r>
              <a:rPr lang="en-US" sz="3600" dirty="0">
                <a:solidFill>
                  <a:srgbClr val="FFFF00"/>
                </a:solidFill>
              </a:rPr>
              <a:t> / 15 min. </a:t>
            </a: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254730" y="3429000"/>
            <a:ext cx="888927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Ceiling Concentration – 50 </a:t>
            </a:r>
            <a:r>
              <a:rPr lang="en-US" sz="3600" dirty="0" err="1">
                <a:solidFill>
                  <a:srgbClr val="FFFF00"/>
                </a:solidFill>
              </a:rPr>
              <a:t>ppm</a:t>
            </a:r>
            <a:r>
              <a:rPr lang="en-US" sz="3600" dirty="0">
                <a:solidFill>
                  <a:srgbClr val="FFFF00"/>
                </a:solidFill>
              </a:rPr>
              <a:t> / </a:t>
            </a:r>
            <a:r>
              <a:rPr lang="en-US" sz="3600" dirty="0" smtClean="0">
                <a:solidFill>
                  <a:srgbClr val="FFFF00"/>
                </a:solidFill>
              </a:rPr>
              <a:t>once 10 </a:t>
            </a:r>
            <a:r>
              <a:rPr lang="en-US" sz="3600" dirty="0">
                <a:solidFill>
                  <a:srgbClr val="FFFF00"/>
                </a:solidFill>
              </a:rPr>
              <a:t>min.</a:t>
            </a:r>
          </a:p>
        </p:txBody>
      </p:sp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1730368" y="4114800"/>
            <a:ext cx="5683264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Human </a:t>
            </a:r>
            <a:r>
              <a:rPr lang="en-US" sz="3600" dirty="0" smtClean="0">
                <a:solidFill>
                  <a:srgbClr val="FFFF00"/>
                </a:solidFill>
              </a:rPr>
              <a:t>Lethal Concentration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FFFF00"/>
                </a:solidFill>
              </a:rPr>
              <a:t>100 </a:t>
            </a:r>
            <a:r>
              <a:rPr lang="en-US" sz="3600" dirty="0">
                <a:solidFill>
                  <a:srgbClr val="FFFF00"/>
                </a:solidFill>
              </a:rPr>
              <a:t>- 800 </a:t>
            </a:r>
            <a:r>
              <a:rPr lang="en-US" sz="3600" dirty="0" err="1">
                <a:solidFill>
                  <a:srgbClr val="FFFF00"/>
                </a:solidFill>
              </a:rPr>
              <a:t>ppm</a:t>
            </a:r>
            <a:r>
              <a:rPr lang="en-US" sz="3600" dirty="0">
                <a:solidFill>
                  <a:srgbClr val="FFFF00"/>
                </a:solidFill>
              </a:rPr>
              <a:t> / 5min.</a:t>
            </a:r>
          </a:p>
        </p:txBody>
      </p:sp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2107407" y="5334000"/>
            <a:ext cx="4977943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Revised IDLH – 100 </a:t>
            </a:r>
            <a:r>
              <a:rPr lang="en-US" sz="3600" dirty="0" err="1">
                <a:solidFill>
                  <a:srgbClr val="FFFF00"/>
                </a:solidFill>
              </a:rPr>
              <a:t>ppm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905000" y="1676400"/>
            <a:ext cx="5363176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PEL – </a:t>
            </a:r>
            <a:r>
              <a:rPr lang="en-US" sz="3600" dirty="0" smtClean="0">
                <a:solidFill>
                  <a:srgbClr val="FFFF00"/>
                </a:solidFill>
              </a:rPr>
              <a:t>6.6 </a:t>
            </a:r>
            <a:r>
              <a:rPr lang="en-US" sz="3600" dirty="0" err="1">
                <a:solidFill>
                  <a:srgbClr val="FFFF00"/>
                </a:solidFill>
              </a:rPr>
              <a:t>ppm</a:t>
            </a:r>
            <a:r>
              <a:rPr lang="en-US" sz="3600" dirty="0">
                <a:solidFill>
                  <a:srgbClr val="FFFF00"/>
                </a:solidFill>
              </a:rPr>
              <a:t> / </a:t>
            </a:r>
            <a:r>
              <a:rPr lang="en-US" sz="3600" dirty="0" smtClean="0">
                <a:solidFill>
                  <a:srgbClr val="FFFF00"/>
                </a:solidFill>
              </a:rPr>
              <a:t>12hr</a:t>
            </a:r>
            <a:r>
              <a:rPr lang="en-US" sz="3600" dirty="0">
                <a:solidFill>
                  <a:srgbClr val="FFFF00"/>
                </a:solidFill>
              </a:rPr>
              <a:t>. TWA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057400" y="2209800"/>
            <a:ext cx="501692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PEL – </a:t>
            </a:r>
            <a:r>
              <a:rPr lang="en-US" sz="3600" dirty="0" smtClean="0">
                <a:solidFill>
                  <a:srgbClr val="FFFF00"/>
                </a:solidFill>
              </a:rPr>
              <a:t>5 </a:t>
            </a:r>
            <a:r>
              <a:rPr lang="en-US" sz="3600" dirty="0" err="1">
                <a:solidFill>
                  <a:srgbClr val="FFFF00"/>
                </a:solidFill>
              </a:rPr>
              <a:t>ppm</a:t>
            </a:r>
            <a:r>
              <a:rPr lang="en-US" sz="3600" dirty="0">
                <a:solidFill>
                  <a:srgbClr val="FFFF00"/>
                </a:solidFill>
              </a:rPr>
              <a:t> / </a:t>
            </a:r>
            <a:r>
              <a:rPr lang="en-US" sz="3600" dirty="0" smtClean="0">
                <a:solidFill>
                  <a:srgbClr val="FFFF00"/>
                </a:solidFill>
              </a:rPr>
              <a:t>16hr</a:t>
            </a:r>
            <a:r>
              <a:rPr lang="en-US" sz="3600" dirty="0">
                <a:solidFill>
                  <a:srgbClr val="FFFF00"/>
                </a:solidFill>
              </a:rPr>
              <a:t>. TWA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0813" cy="1141413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i="1" dirty="0" smtClean="0">
                <a:solidFill>
                  <a:srgbClr val="FFFF00"/>
                </a:solidFill>
              </a:rPr>
              <a:t>This class is in accordance with </a:t>
            </a:r>
            <a:r>
              <a:rPr lang="en-US" sz="3200" b="1" dirty="0" smtClean="0">
                <a:solidFill>
                  <a:srgbClr val="FFFF00"/>
                </a:solidFill>
              </a:rPr>
              <a:t>ANSI-Z390.1-2006 </a:t>
            </a:r>
            <a:r>
              <a:rPr lang="en-US" sz="3200" b="1" i="1" dirty="0" smtClean="0">
                <a:solidFill>
                  <a:srgbClr val="FFFF00"/>
                </a:solidFill>
              </a:rPr>
              <a:t>Accepted Practices for Hydrogen Sulfide (H2S) Safety Training Programs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11267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744788"/>
            <a:ext cx="7924800" cy="4113212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FFFF00"/>
                </a:solidFill>
              </a:rPr>
              <a:t>I.     Physical &amp; Chemical Properties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FFFF00"/>
                </a:solidFill>
              </a:rPr>
              <a:t>II.    Work Procedures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FFFF00"/>
                </a:solidFill>
              </a:rPr>
              <a:t>III.   Methods of Detection &amp; Monitoring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FFFF00"/>
                </a:solidFill>
              </a:rPr>
              <a:t>IV.   SCBA (</a:t>
            </a:r>
            <a:r>
              <a:rPr lang="en-US" sz="2800" b="1" i="1" dirty="0" smtClean="0">
                <a:solidFill>
                  <a:srgbClr val="FFFF00"/>
                </a:solidFill>
              </a:rPr>
              <a:t>Hands On)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FFFF00"/>
                </a:solidFill>
              </a:rPr>
              <a:t>V.     Human Physiology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FFFF00"/>
                </a:solidFill>
              </a:rPr>
              <a:t>VI.   Respiratory Protection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FFFF00"/>
                </a:solidFill>
              </a:rPr>
              <a:t>VII.  Final Exam for Certification</a:t>
            </a: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6AA80-6FC6-4479-BEBA-935C018BF8AF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10668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4638" y="452438"/>
            <a:ext cx="5441950" cy="74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55688" y="2057400"/>
            <a:ext cx="6491308" cy="19397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>
            <a:spAutoFit/>
          </a:bodyPr>
          <a:lstStyle/>
          <a:p>
            <a:pPr eaLnBrk="0" hangingPunct="0">
              <a:buClr>
                <a:srgbClr val="FF9933"/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FF9933"/>
                </a:solidFill>
              </a:rPr>
              <a:t>   </a:t>
            </a:r>
            <a:r>
              <a:rPr lang="en-US" sz="4000" b="1" dirty="0">
                <a:solidFill>
                  <a:srgbClr val="FFFF00"/>
                </a:solidFill>
              </a:rPr>
              <a:t>ELECTRONIC</a:t>
            </a:r>
          </a:p>
          <a:p>
            <a:pPr eaLnBrk="0" hangingPunct="0">
              <a:buClr>
                <a:srgbClr val="FF9933"/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FFFF00"/>
                </a:solidFill>
              </a:rPr>
              <a:t>   CHEMICAL REACTION</a:t>
            </a:r>
          </a:p>
          <a:p>
            <a:pPr eaLnBrk="0" hangingPunct="0">
              <a:buClr>
                <a:srgbClr val="FF9933"/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FFFF00"/>
                </a:solidFill>
              </a:rPr>
              <a:t>   NOSE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775" y="4322763"/>
            <a:ext cx="8796338" cy="92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44488" y="5272088"/>
            <a:ext cx="823912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>
            <a:spAutoFit/>
          </a:bodyPr>
          <a:lstStyle/>
          <a:p>
            <a:pPr eaLnBrk="0" hangingPunct="0">
              <a:buClr>
                <a:srgbClr val="FFFFCC"/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FFFFCC"/>
                </a:solidFill>
              </a:rPr>
              <a:t> </a:t>
            </a:r>
            <a:r>
              <a:rPr lang="en-US" sz="2000" b="1" i="1" dirty="0">
                <a:solidFill>
                  <a:srgbClr val="FFFF00"/>
                </a:solidFill>
              </a:rPr>
              <a:t>The </a:t>
            </a:r>
            <a:r>
              <a:rPr lang="en-US" sz="2000" b="1" dirty="0">
                <a:solidFill>
                  <a:srgbClr val="FFFF00"/>
                </a:solidFill>
              </a:rPr>
              <a:t>API-55</a:t>
            </a:r>
            <a:r>
              <a:rPr lang="en-US" sz="2000" b="1" i="1" dirty="0">
                <a:solidFill>
                  <a:srgbClr val="FFFF00"/>
                </a:solidFill>
              </a:rPr>
              <a:t> recommends that monitors be calibrated at least once a month.</a:t>
            </a:r>
          </a:p>
          <a:p>
            <a:pPr eaLnBrk="0" hangingPunct="0">
              <a:buClr>
                <a:srgbClr val="FFFFCC"/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1" dirty="0">
                <a:solidFill>
                  <a:srgbClr val="FFFF00"/>
                </a:solidFill>
              </a:rPr>
              <a:t>  They should be calibrated after each use with a </a:t>
            </a:r>
            <a:r>
              <a:rPr lang="en-US" sz="2000" b="1" dirty="0">
                <a:solidFill>
                  <a:srgbClr val="FFFF00"/>
                </a:solidFill>
              </a:rPr>
              <a:t>Cal-Gas up to 50% </a:t>
            </a:r>
            <a:r>
              <a:rPr lang="en-US" sz="2000" b="1" i="1" dirty="0">
                <a:solidFill>
                  <a:srgbClr val="FFFF00"/>
                </a:solidFill>
              </a:rPr>
              <a:t>of the</a:t>
            </a:r>
          </a:p>
          <a:p>
            <a:pPr eaLnBrk="0" hangingPunct="0"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1" dirty="0">
                <a:solidFill>
                  <a:srgbClr val="FFFF00"/>
                </a:solidFill>
              </a:rPr>
              <a:t>   maximum scale of the instrument.  A 10% variance is allowed.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http://timesonline.typepad.com/photos/uncategorized/2008/04/18/n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962400"/>
          </a:xfrm>
          <a:solidFill>
            <a:schemeClr val="tx1"/>
          </a:solidFill>
        </p:spPr>
        <p:txBody>
          <a:bodyPr/>
          <a:lstStyle/>
          <a:p>
            <a:pPr>
              <a:buFontTx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Not Reliable</a:t>
            </a:r>
          </a:p>
          <a:p>
            <a:pPr>
              <a:buFontTx/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Olfactory Accommodation/Paralysis Occurs About 50-100 ppm.</a:t>
            </a:r>
          </a:p>
          <a:p>
            <a:pPr>
              <a:buFontTx/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 Good Method for Getting Killed!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467600" cy="1143000"/>
          </a:xfrm>
        </p:spPr>
        <p:txBody>
          <a:bodyPr/>
          <a:lstStyle/>
          <a:p>
            <a:pPr algn="r"/>
            <a:r>
              <a:rPr lang="en-US" sz="7200" b="1" dirty="0" smtClean="0">
                <a:solidFill>
                  <a:schemeClr val="bg1"/>
                </a:solidFill>
              </a:rPr>
              <a:t>Nose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145-7778-4E54-87B0-2D949B7D0A75}" type="slidenum">
              <a:rPr lang="en-US"/>
              <a:pPr/>
              <a:t>32</a:t>
            </a:fld>
            <a:endParaRPr lang="en-US" dirty="0"/>
          </a:p>
        </p:txBody>
      </p:sp>
      <p:pic>
        <p:nvPicPr>
          <p:cNvPr id="312324" name="Picture 4" descr="bad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33400"/>
            <a:ext cx="7391400" cy="593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news.thomasnet.com/images/large/816/816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914400"/>
            <a:ext cx="38290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http://www.safety-gear.net/product_images/68000_produc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066800"/>
            <a:ext cx="259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609600" y="457200"/>
            <a:ext cx="2449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Personal Monitors</a:t>
            </a: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5791200" y="0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Fixed Monitor</a:t>
            </a:r>
          </a:p>
        </p:txBody>
      </p:sp>
      <p:pic>
        <p:nvPicPr>
          <p:cNvPr id="7" name="Picture 2" descr="http://www.zefon.com/store/images/T/t_249_01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267200"/>
            <a:ext cx="28194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BE558-7E56-45E2-9E0E-26BB00693AF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609600" y="2057400"/>
            <a:ext cx="6700838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The battery and sensor are sensitive</a:t>
            </a: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990600" y="2870200"/>
            <a:ext cx="6488113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They work from a chemical reaction.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The reaction uses the chemical up.</a:t>
            </a: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1066800" y="4191000"/>
            <a:ext cx="6400800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When the chemical is used-up, the battery or sensor dies.</a:t>
            </a: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1752600" y="838200"/>
            <a:ext cx="6197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FFFF00"/>
                </a:solidFill>
              </a:rPr>
              <a:t>Personal Monitor Limitations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A6429-4530-45E3-AB6F-34A8DDDCDCD0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986749" y="2058988"/>
            <a:ext cx="7299091" cy="1756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When the alarm sounds, leave the area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to a safe zone and not return until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00"/>
                </a:solidFill>
              </a:rPr>
              <a:t>the area is SAFE.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191000"/>
            <a:ext cx="3962400" cy="2389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E5DA9-B6C9-4608-942C-359977F40BAB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298450" y="1908175"/>
            <a:ext cx="5311367" cy="4034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Evacuate in an upwind / uphill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direction.  Report to briefing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area immediately. 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Do not return to the area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until someone using proper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detection equipment has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re-evaluated the area and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approved it safe to re-enter.</a:t>
            </a: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2580327" y="460375"/>
            <a:ext cx="4072246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FFFF00"/>
                </a:solidFill>
              </a:rPr>
              <a:t>Contingency Plan</a:t>
            </a:r>
          </a:p>
        </p:txBody>
      </p:sp>
      <p:pic>
        <p:nvPicPr>
          <p:cNvPr id="33797" name="Picture 9" descr="http://www.pekinc.com/winds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429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9E774-3588-4CDF-AA8F-DA3438624584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5105400" y="2895600"/>
            <a:ext cx="2667000" cy="21336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>
              <a:solidFill>
                <a:srgbClr val="FFFFCC"/>
              </a:solidFill>
              <a:latin typeface="Berkeley Old Style ITC T Black" pitchFamily="32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>
              <a:solidFill>
                <a:srgbClr val="FFFFCC"/>
              </a:solidFill>
              <a:latin typeface="Berkeley Old Style ITC T Black" pitchFamily="32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H2S may be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present</a:t>
            </a: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1471079" y="1679575"/>
            <a:ext cx="5792268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Do not be misled by signs reading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caution H2S or warning H2S.</a:t>
            </a: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009900" y="612775"/>
            <a:ext cx="2491686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FFFF00"/>
                </a:solidFill>
              </a:rPr>
              <a:t>H2S Signs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609600" y="5638800"/>
            <a:ext cx="79248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FFFF00"/>
                </a:solidFill>
              </a:rPr>
              <a:t>Because of the characteristics of the gas.  It has the ability to accumulate in levels above IDLH (100ppm).</a:t>
            </a:r>
          </a:p>
        </p:txBody>
      </p:sp>
      <p:sp>
        <p:nvSpPr>
          <p:cNvPr id="34823" name="Rectangle 5"/>
          <p:cNvSpPr>
            <a:spLocks noChangeArrowheads="1"/>
          </p:cNvSpPr>
          <p:nvPr/>
        </p:nvSpPr>
        <p:spPr bwMode="auto">
          <a:xfrm>
            <a:off x="1371600" y="2895600"/>
            <a:ext cx="2667000" cy="2133600"/>
          </a:xfrm>
          <a:prstGeom prst="rect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>
              <a:solidFill>
                <a:srgbClr val="FFFFCC"/>
              </a:solidFill>
              <a:latin typeface="Berkeley Old Style ITC T Black" pitchFamily="32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1">
              <a:solidFill>
                <a:srgbClr val="FFFFCC"/>
              </a:solidFill>
              <a:latin typeface="Berkeley Old Style ITC T Black" pitchFamily="32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  <a:latin typeface="Berkeley Old Style ITC T Black" pitchFamily="32" charset="0"/>
              </a:rPr>
              <a:t>H2S may be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  <a:latin typeface="Berkeley Old Style ITC T Black" pitchFamily="32" charset="0"/>
              </a:rPr>
              <a:t>present</a:t>
            </a:r>
          </a:p>
        </p:txBody>
      </p:sp>
      <p:sp>
        <p:nvSpPr>
          <p:cNvPr id="34824" name="Rectangle 6"/>
          <p:cNvSpPr>
            <a:spLocks noChangeArrowheads="1"/>
          </p:cNvSpPr>
          <p:nvPr/>
        </p:nvSpPr>
        <p:spPr bwMode="auto">
          <a:xfrm>
            <a:off x="1447800" y="2971800"/>
            <a:ext cx="2471738" cy="981075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7"/>
          <p:cNvSpPr>
            <a:spLocks noChangeArrowheads="1"/>
          </p:cNvSpPr>
          <p:nvPr/>
        </p:nvSpPr>
        <p:spPr bwMode="auto">
          <a:xfrm>
            <a:off x="1447800" y="2971800"/>
            <a:ext cx="12700" cy="98583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8"/>
          <p:cNvSpPr>
            <a:spLocks noChangeArrowheads="1"/>
          </p:cNvSpPr>
          <p:nvPr/>
        </p:nvSpPr>
        <p:spPr bwMode="auto">
          <a:xfrm>
            <a:off x="1447800" y="2971800"/>
            <a:ext cx="2476500" cy="985838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9"/>
          <p:cNvSpPr>
            <a:spLocks noChangeArrowheads="1"/>
          </p:cNvSpPr>
          <p:nvPr/>
        </p:nvSpPr>
        <p:spPr bwMode="auto">
          <a:xfrm>
            <a:off x="1447800" y="2971800"/>
            <a:ext cx="2476500" cy="12700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Rectangle 10"/>
          <p:cNvSpPr>
            <a:spLocks noChangeArrowheads="1"/>
          </p:cNvSpPr>
          <p:nvPr/>
        </p:nvSpPr>
        <p:spPr bwMode="auto">
          <a:xfrm>
            <a:off x="1447800" y="3944938"/>
            <a:ext cx="2476500" cy="12700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Freeform 11"/>
          <p:cNvSpPr>
            <a:spLocks noChangeArrowheads="1"/>
          </p:cNvSpPr>
          <p:nvPr/>
        </p:nvSpPr>
        <p:spPr bwMode="auto">
          <a:xfrm>
            <a:off x="1571625" y="3052763"/>
            <a:ext cx="2225675" cy="798512"/>
          </a:xfrm>
          <a:custGeom>
            <a:avLst/>
            <a:gdLst>
              <a:gd name="T0" fmla="*/ 2225675 w 1402"/>
              <a:gd name="T1" fmla="*/ 200025 h 503"/>
              <a:gd name="T2" fmla="*/ 1112838 w 1402"/>
              <a:gd name="T3" fmla="*/ 0 h 503"/>
              <a:gd name="T4" fmla="*/ 0 w 1402"/>
              <a:gd name="T5" fmla="*/ 200025 h 503"/>
              <a:gd name="T6" fmla="*/ 0 w 1402"/>
              <a:gd name="T7" fmla="*/ 598487 h 503"/>
              <a:gd name="T8" fmla="*/ 1112838 w 1402"/>
              <a:gd name="T9" fmla="*/ 798512 h 503"/>
              <a:gd name="T10" fmla="*/ 2225675 w 1402"/>
              <a:gd name="T11" fmla="*/ 598487 h 503"/>
              <a:gd name="T12" fmla="*/ 2225675 w 1402"/>
              <a:gd name="T13" fmla="*/ 200025 h 5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2"/>
              <a:gd name="T22" fmla="*/ 0 h 503"/>
              <a:gd name="T23" fmla="*/ 1402 w 1402"/>
              <a:gd name="T24" fmla="*/ 503 h 50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2" h="503">
                <a:moveTo>
                  <a:pt x="1402" y="126"/>
                </a:moveTo>
                <a:lnTo>
                  <a:pt x="701" y="0"/>
                </a:lnTo>
                <a:lnTo>
                  <a:pt x="0" y="126"/>
                </a:lnTo>
                <a:lnTo>
                  <a:pt x="0" y="377"/>
                </a:lnTo>
                <a:lnTo>
                  <a:pt x="701" y="503"/>
                </a:lnTo>
                <a:lnTo>
                  <a:pt x="1402" y="377"/>
                </a:lnTo>
                <a:lnTo>
                  <a:pt x="1402" y="126"/>
                </a:lnTo>
                <a:close/>
              </a:path>
            </a:pathLst>
          </a:cu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Freeform 12"/>
          <p:cNvSpPr>
            <a:spLocks noChangeArrowheads="1"/>
          </p:cNvSpPr>
          <p:nvPr/>
        </p:nvSpPr>
        <p:spPr bwMode="auto">
          <a:xfrm>
            <a:off x="1571625" y="3052763"/>
            <a:ext cx="2225675" cy="798512"/>
          </a:xfrm>
          <a:custGeom>
            <a:avLst/>
            <a:gdLst>
              <a:gd name="T0" fmla="*/ 2225675 w 1402"/>
              <a:gd name="T1" fmla="*/ 200025 h 503"/>
              <a:gd name="T2" fmla="*/ 1112838 w 1402"/>
              <a:gd name="T3" fmla="*/ 0 h 503"/>
              <a:gd name="T4" fmla="*/ 0 w 1402"/>
              <a:gd name="T5" fmla="*/ 200025 h 503"/>
              <a:gd name="T6" fmla="*/ 0 w 1402"/>
              <a:gd name="T7" fmla="*/ 598487 h 503"/>
              <a:gd name="T8" fmla="*/ 1112838 w 1402"/>
              <a:gd name="T9" fmla="*/ 798512 h 503"/>
              <a:gd name="T10" fmla="*/ 2225675 w 1402"/>
              <a:gd name="T11" fmla="*/ 598487 h 503"/>
              <a:gd name="T12" fmla="*/ 2225675 w 1402"/>
              <a:gd name="T13" fmla="*/ 200025 h 5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2"/>
              <a:gd name="T22" fmla="*/ 0 h 503"/>
              <a:gd name="T23" fmla="*/ 1402 w 1402"/>
              <a:gd name="T24" fmla="*/ 503 h 50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2" h="503">
                <a:moveTo>
                  <a:pt x="1402" y="126"/>
                </a:moveTo>
                <a:lnTo>
                  <a:pt x="701" y="0"/>
                </a:lnTo>
                <a:lnTo>
                  <a:pt x="0" y="126"/>
                </a:lnTo>
                <a:lnTo>
                  <a:pt x="0" y="377"/>
                </a:lnTo>
                <a:lnTo>
                  <a:pt x="701" y="503"/>
                </a:lnTo>
                <a:lnTo>
                  <a:pt x="1402" y="377"/>
                </a:lnTo>
                <a:lnTo>
                  <a:pt x="1402" y="126"/>
                </a:lnTo>
                <a:close/>
              </a:path>
            </a:pathLst>
          </a:custGeom>
          <a:noFill/>
          <a:ln w="792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Rectangle 13"/>
          <p:cNvSpPr>
            <a:spLocks noChangeArrowheads="1"/>
          </p:cNvSpPr>
          <p:nvPr/>
        </p:nvSpPr>
        <p:spPr bwMode="auto">
          <a:xfrm>
            <a:off x="1863725" y="3211513"/>
            <a:ext cx="1576388" cy="465137"/>
          </a:xfrm>
          <a:prstGeom prst="rect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Freeform 14"/>
          <p:cNvSpPr>
            <a:spLocks noChangeArrowheads="1"/>
          </p:cNvSpPr>
          <p:nvPr/>
        </p:nvSpPr>
        <p:spPr bwMode="auto">
          <a:xfrm>
            <a:off x="1863725" y="3322638"/>
            <a:ext cx="309563" cy="238125"/>
          </a:xfrm>
          <a:custGeom>
            <a:avLst/>
            <a:gdLst>
              <a:gd name="T0" fmla="*/ 56356 w 1560"/>
              <a:gd name="T1" fmla="*/ 238125 h 1198"/>
              <a:gd name="T2" fmla="*/ 0 w 1560"/>
              <a:gd name="T3" fmla="*/ 0 h 1198"/>
              <a:gd name="T4" fmla="*/ 48816 w 1560"/>
              <a:gd name="T5" fmla="*/ 0 h 1198"/>
              <a:gd name="T6" fmla="*/ 84535 w 1560"/>
              <a:gd name="T7" fmla="*/ 163587 h 1198"/>
              <a:gd name="T8" fmla="*/ 127397 w 1560"/>
              <a:gd name="T9" fmla="*/ 0 h 1198"/>
              <a:gd name="T10" fmla="*/ 184150 w 1560"/>
              <a:gd name="T11" fmla="*/ 0 h 1198"/>
              <a:gd name="T12" fmla="*/ 225425 w 1560"/>
              <a:gd name="T13" fmla="*/ 166369 h 1198"/>
              <a:gd name="T14" fmla="*/ 261740 w 1560"/>
              <a:gd name="T15" fmla="*/ 0 h 1198"/>
              <a:gd name="T16" fmla="*/ 309563 w 1560"/>
              <a:gd name="T17" fmla="*/ 0 h 1198"/>
              <a:gd name="T18" fmla="*/ 252214 w 1560"/>
              <a:gd name="T19" fmla="*/ 238125 h 1198"/>
              <a:gd name="T20" fmla="*/ 202010 w 1560"/>
              <a:gd name="T21" fmla="*/ 238125 h 1198"/>
              <a:gd name="T22" fmla="*/ 154980 w 1560"/>
              <a:gd name="T23" fmla="*/ 60028 h 1198"/>
              <a:gd name="T24" fmla="*/ 107950 w 1560"/>
              <a:gd name="T25" fmla="*/ 238125 h 1198"/>
              <a:gd name="T26" fmla="*/ 56356 w 1560"/>
              <a:gd name="T27" fmla="*/ 238125 h 119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60"/>
              <a:gd name="T43" fmla="*/ 0 h 1198"/>
              <a:gd name="T44" fmla="*/ 1560 w 1560"/>
              <a:gd name="T45" fmla="*/ 1198 h 119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60" h="1198">
                <a:moveTo>
                  <a:pt x="284" y="1198"/>
                </a:moveTo>
                <a:lnTo>
                  <a:pt x="0" y="0"/>
                </a:lnTo>
                <a:lnTo>
                  <a:pt x="246" y="0"/>
                </a:lnTo>
                <a:lnTo>
                  <a:pt x="426" y="823"/>
                </a:lnTo>
                <a:lnTo>
                  <a:pt x="642" y="0"/>
                </a:lnTo>
                <a:lnTo>
                  <a:pt x="928" y="0"/>
                </a:lnTo>
                <a:lnTo>
                  <a:pt x="1136" y="837"/>
                </a:lnTo>
                <a:lnTo>
                  <a:pt x="1319" y="0"/>
                </a:lnTo>
                <a:lnTo>
                  <a:pt x="1560" y="0"/>
                </a:lnTo>
                <a:lnTo>
                  <a:pt x="1271" y="1198"/>
                </a:lnTo>
                <a:lnTo>
                  <a:pt x="1018" y="1198"/>
                </a:lnTo>
                <a:lnTo>
                  <a:pt x="781" y="302"/>
                </a:lnTo>
                <a:lnTo>
                  <a:pt x="544" y="1198"/>
                </a:lnTo>
                <a:lnTo>
                  <a:pt x="284" y="119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Freeform 15"/>
          <p:cNvSpPr>
            <a:spLocks noChangeArrowheads="1"/>
          </p:cNvSpPr>
          <p:nvPr/>
        </p:nvSpPr>
        <p:spPr bwMode="auto">
          <a:xfrm>
            <a:off x="2155825" y="3322638"/>
            <a:ext cx="236538" cy="238125"/>
          </a:xfrm>
          <a:custGeom>
            <a:avLst/>
            <a:gdLst>
              <a:gd name="T0" fmla="*/ 236538 w 1192"/>
              <a:gd name="T1" fmla="*/ 238125 h 1198"/>
              <a:gd name="T2" fmla="*/ 184746 w 1192"/>
              <a:gd name="T3" fmla="*/ 238125 h 1198"/>
              <a:gd name="T4" fmla="*/ 164307 w 1192"/>
              <a:gd name="T5" fmla="*/ 184060 h 1198"/>
              <a:gd name="T6" fmla="*/ 69850 w 1192"/>
              <a:gd name="T7" fmla="*/ 184060 h 1198"/>
              <a:gd name="T8" fmla="*/ 50403 w 1192"/>
              <a:gd name="T9" fmla="*/ 238125 h 1198"/>
              <a:gd name="T10" fmla="*/ 0 w 1192"/>
              <a:gd name="T11" fmla="*/ 238125 h 1198"/>
              <a:gd name="T12" fmla="*/ 91877 w 1192"/>
              <a:gd name="T13" fmla="*/ 0 h 1198"/>
              <a:gd name="T14" fmla="*/ 142280 w 1192"/>
              <a:gd name="T15" fmla="*/ 0 h 1198"/>
              <a:gd name="T16" fmla="*/ 236538 w 1192"/>
              <a:gd name="T17" fmla="*/ 238125 h 1198"/>
              <a:gd name="T18" fmla="*/ 149027 w 1192"/>
              <a:gd name="T19" fmla="*/ 143909 h 1198"/>
              <a:gd name="T20" fmla="*/ 116483 w 1192"/>
              <a:gd name="T21" fmla="*/ 55456 h 1198"/>
              <a:gd name="T22" fmla="*/ 84733 w 1192"/>
              <a:gd name="T23" fmla="*/ 143909 h 1198"/>
              <a:gd name="T24" fmla="*/ 149027 w 1192"/>
              <a:gd name="T25" fmla="*/ 143909 h 1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92"/>
              <a:gd name="T40" fmla="*/ 0 h 1198"/>
              <a:gd name="T41" fmla="*/ 1192 w 1192"/>
              <a:gd name="T42" fmla="*/ 1198 h 11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92" h="1198">
                <a:moveTo>
                  <a:pt x="1192" y="1198"/>
                </a:moveTo>
                <a:lnTo>
                  <a:pt x="931" y="1198"/>
                </a:lnTo>
                <a:lnTo>
                  <a:pt x="828" y="926"/>
                </a:lnTo>
                <a:lnTo>
                  <a:pt x="352" y="926"/>
                </a:lnTo>
                <a:lnTo>
                  <a:pt x="254" y="1198"/>
                </a:lnTo>
                <a:lnTo>
                  <a:pt x="0" y="1198"/>
                </a:lnTo>
                <a:lnTo>
                  <a:pt x="463" y="0"/>
                </a:lnTo>
                <a:lnTo>
                  <a:pt x="717" y="0"/>
                </a:lnTo>
                <a:lnTo>
                  <a:pt x="1192" y="1198"/>
                </a:lnTo>
                <a:close/>
                <a:moveTo>
                  <a:pt x="751" y="724"/>
                </a:moveTo>
                <a:lnTo>
                  <a:pt x="587" y="279"/>
                </a:lnTo>
                <a:lnTo>
                  <a:pt x="427" y="724"/>
                </a:lnTo>
                <a:lnTo>
                  <a:pt x="751" y="7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Freeform 16"/>
          <p:cNvSpPr>
            <a:spLocks noChangeArrowheads="1"/>
          </p:cNvSpPr>
          <p:nvPr/>
        </p:nvSpPr>
        <p:spPr bwMode="auto">
          <a:xfrm>
            <a:off x="2417763" y="3322638"/>
            <a:ext cx="212725" cy="238125"/>
          </a:xfrm>
          <a:custGeom>
            <a:avLst/>
            <a:gdLst>
              <a:gd name="T0" fmla="*/ 0 w 1068"/>
              <a:gd name="T1" fmla="*/ 238125 h 1198"/>
              <a:gd name="T2" fmla="*/ 0 w 1068"/>
              <a:gd name="T3" fmla="*/ 0 h 1198"/>
              <a:gd name="T4" fmla="*/ 100387 w 1068"/>
              <a:gd name="T5" fmla="*/ 0 h 1198"/>
              <a:gd name="T6" fmla="*/ 118114 w 1068"/>
              <a:gd name="T7" fmla="*/ 199 h 1198"/>
              <a:gd name="T8" fmla="*/ 133252 w 1068"/>
              <a:gd name="T9" fmla="*/ 1391 h 1198"/>
              <a:gd name="T10" fmla="*/ 145601 w 1068"/>
              <a:gd name="T11" fmla="*/ 3379 h 1198"/>
              <a:gd name="T12" fmla="*/ 155560 w 1068"/>
              <a:gd name="T13" fmla="*/ 6361 h 1198"/>
              <a:gd name="T14" fmla="*/ 163727 w 1068"/>
              <a:gd name="T15" fmla="*/ 10137 h 1198"/>
              <a:gd name="T16" fmla="*/ 171096 w 1068"/>
              <a:gd name="T17" fmla="*/ 15305 h 1198"/>
              <a:gd name="T18" fmla="*/ 177669 w 1068"/>
              <a:gd name="T19" fmla="*/ 21467 h 1198"/>
              <a:gd name="T20" fmla="*/ 183246 w 1068"/>
              <a:gd name="T21" fmla="*/ 29219 h 1198"/>
              <a:gd name="T22" fmla="*/ 187827 w 1068"/>
              <a:gd name="T23" fmla="*/ 37567 h 1198"/>
              <a:gd name="T24" fmla="*/ 191014 w 1068"/>
              <a:gd name="T25" fmla="*/ 46711 h 1198"/>
              <a:gd name="T26" fmla="*/ 192807 w 1068"/>
              <a:gd name="T27" fmla="*/ 56450 h 1198"/>
              <a:gd name="T28" fmla="*/ 193604 w 1068"/>
              <a:gd name="T29" fmla="*/ 66786 h 1198"/>
              <a:gd name="T30" fmla="*/ 192409 w 1068"/>
              <a:gd name="T31" fmla="*/ 79508 h 1198"/>
              <a:gd name="T32" fmla="*/ 189620 w 1068"/>
              <a:gd name="T33" fmla="*/ 91235 h 1198"/>
              <a:gd name="T34" fmla="*/ 184640 w 1068"/>
              <a:gd name="T35" fmla="*/ 101770 h 1198"/>
              <a:gd name="T36" fmla="*/ 177868 w 1068"/>
              <a:gd name="T37" fmla="*/ 110913 h 1198"/>
              <a:gd name="T38" fmla="*/ 168905 w 1068"/>
              <a:gd name="T39" fmla="*/ 118864 h 1198"/>
              <a:gd name="T40" fmla="*/ 158149 w 1068"/>
              <a:gd name="T41" fmla="*/ 125224 h 1198"/>
              <a:gd name="T42" fmla="*/ 145601 w 1068"/>
              <a:gd name="T43" fmla="*/ 129796 h 1198"/>
              <a:gd name="T44" fmla="*/ 131061 w 1068"/>
              <a:gd name="T45" fmla="*/ 133175 h 1198"/>
              <a:gd name="T46" fmla="*/ 145203 w 1068"/>
              <a:gd name="T47" fmla="*/ 142517 h 1198"/>
              <a:gd name="T48" fmla="*/ 156556 w 1068"/>
              <a:gd name="T49" fmla="*/ 153052 h 1198"/>
              <a:gd name="T50" fmla="*/ 168308 w 1068"/>
              <a:gd name="T51" fmla="*/ 168158 h 1198"/>
              <a:gd name="T52" fmla="*/ 183844 w 1068"/>
              <a:gd name="T53" fmla="*/ 191613 h 1198"/>
              <a:gd name="T54" fmla="*/ 212725 w 1068"/>
              <a:gd name="T55" fmla="*/ 238125 h 1198"/>
              <a:gd name="T56" fmla="*/ 155560 w 1068"/>
              <a:gd name="T57" fmla="*/ 238125 h 1198"/>
              <a:gd name="T58" fmla="*/ 121102 w 1068"/>
              <a:gd name="T59" fmla="*/ 186445 h 1198"/>
              <a:gd name="T60" fmla="*/ 105367 w 1068"/>
              <a:gd name="T61" fmla="*/ 163587 h 1198"/>
              <a:gd name="T62" fmla="*/ 95806 w 1068"/>
              <a:gd name="T63" fmla="*/ 151462 h 1198"/>
              <a:gd name="T64" fmla="*/ 88835 w 1068"/>
              <a:gd name="T65" fmla="*/ 145101 h 1198"/>
              <a:gd name="T66" fmla="*/ 81465 w 1068"/>
              <a:gd name="T67" fmla="*/ 141325 h 1198"/>
              <a:gd name="T68" fmla="*/ 71705 w 1068"/>
              <a:gd name="T69" fmla="*/ 139337 h 1198"/>
              <a:gd name="T70" fmla="*/ 57364 w 1068"/>
              <a:gd name="T71" fmla="*/ 138741 h 1198"/>
              <a:gd name="T72" fmla="*/ 47604 w 1068"/>
              <a:gd name="T73" fmla="*/ 138741 h 1198"/>
              <a:gd name="T74" fmla="*/ 47604 w 1068"/>
              <a:gd name="T75" fmla="*/ 238125 h 1198"/>
              <a:gd name="T76" fmla="*/ 0 w 1068"/>
              <a:gd name="T77" fmla="*/ 238125 h 1198"/>
              <a:gd name="T78" fmla="*/ 47604 w 1068"/>
              <a:gd name="T79" fmla="*/ 100776 h 1198"/>
              <a:gd name="T80" fmla="*/ 83058 w 1068"/>
              <a:gd name="T81" fmla="*/ 100776 h 1198"/>
              <a:gd name="T82" fmla="*/ 110944 w 1068"/>
              <a:gd name="T83" fmla="*/ 99981 h 1198"/>
              <a:gd name="T84" fmla="*/ 126081 w 1068"/>
              <a:gd name="T85" fmla="*/ 97794 h 1198"/>
              <a:gd name="T86" fmla="*/ 133650 w 1068"/>
              <a:gd name="T87" fmla="*/ 93620 h 1198"/>
              <a:gd name="T88" fmla="*/ 139426 w 1068"/>
              <a:gd name="T89" fmla="*/ 87657 h 1198"/>
              <a:gd name="T90" fmla="*/ 143012 w 1068"/>
              <a:gd name="T91" fmla="*/ 79706 h 1198"/>
              <a:gd name="T92" fmla="*/ 144207 w 1068"/>
              <a:gd name="T93" fmla="*/ 69768 h 1198"/>
              <a:gd name="T94" fmla="*/ 142613 w 1068"/>
              <a:gd name="T95" fmla="*/ 58836 h 1198"/>
              <a:gd name="T96" fmla="*/ 140622 w 1068"/>
              <a:gd name="T97" fmla="*/ 54264 h 1198"/>
              <a:gd name="T98" fmla="*/ 137833 w 1068"/>
              <a:gd name="T99" fmla="*/ 50487 h 1198"/>
              <a:gd name="T100" fmla="*/ 130065 w 1068"/>
              <a:gd name="T101" fmla="*/ 44127 h 1198"/>
              <a:gd name="T102" fmla="*/ 119907 w 1068"/>
              <a:gd name="T103" fmla="*/ 40946 h 1198"/>
              <a:gd name="T104" fmla="*/ 85050 w 1068"/>
              <a:gd name="T105" fmla="*/ 40151 h 1198"/>
              <a:gd name="T106" fmla="*/ 47604 w 1068"/>
              <a:gd name="T107" fmla="*/ 40151 h 1198"/>
              <a:gd name="T108" fmla="*/ 47604 w 1068"/>
              <a:gd name="T109" fmla="*/ 100776 h 119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68"/>
              <a:gd name="T166" fmla="*/ 0 h 1198"/>
              <a:gd name="T167" fmla="*/ 1068 w 1068"/>
              <a:gd name="T168" fmla="*/ 1198 h 119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68" h="1198">
                <a:moveTo>
                  <a:pt x="0" y="1198"/>
                </a:moveTo>
                <a:lnTo>
                  <a:pt x="0" y="0"/>
                </a:lnTo>
                <a:lnTo>
                  <a:pt x="504" y="0"/>
                </a:lnTo>
                <a:lnTo>
                  <a:pt x="593" y="1"/>
                </a:lnTo>
                <a:lnTo>
                  <a:pt x="669" y="7"/>
                </a:lnTo>
                <a:lnTo>
                  <a:pt x="731" y="17"/>
                </a:lnTo>
                <a:lnTo>
                  <a:pt x="781" y="32"/>
                </a:lnTo>
                <a:lnTo>
                  <a:pt x="822" y="51"/>
                </a:lnTo>
                <a:lnTo>
                  <a:pt x="859" y="77"/>
                </a:lnTo>
                <a:lnTo>
                  <a:pt x="892" y="108"/>
                </a:lnTo>
                <a:lnTo>
                  <a:pt x="920" y="147"/>
                </a:lnTo>
                <a:lnTo>
                  <a:pt x="943" y="189"/>
                </a:lnTo>
                <a:lnTo>
                  <a:pt x="959" y="235"/>
                </a:lnTo>
                <a:lnTo>
                  <a:pt x="968" y="284"/>
                </a:lnTo>
                <a:lnTo>
                  <a:pt x="972" y="336"/>
                </a:lnTo>
                <a:lnTo>
                  <a:pt x="966" y="400"/>
                </a:lnTo>
                <a:lnTo>
                  <a:pt x="952" y="459"/>
                </a:lnTo>
                <a:lnTo>
                  <a:pt x="927" y="512"/>
                </a:lnTo>
                <a:lnTo>
                  <a:pt x="893" y="558"/>
                </a:lnTo>
                <a:lnTo>
                  <a:pt x="848" y="598"/>
                </a:lnTo>
                <a:lnTo>
                  <a:pt x="794" y="630"/>
                </a:lnTo>
                <a:lnTo>
                  <a:pt x="731" y="653"/>
                </a:lnTo>
                <a:lnTo>
                  <a:pt x="658" y="670"/>
                </a:lnTo>
                <a:lnTo>
                  <a:pt x="729" y="717"/>
                </a:lnTo>
                <a:lnTo>
                  <a:pt x="786" y="770"/>
                </a:lnTo>
                <a:lnTo>
                  <a:pt x="845" y="846"/>
                </a:lnTo>
                <a:lnTo>
                  <a:pt x="923" y="964"/>
                </a:lnTo>
                <a:lnTo>
                  <a:pt x="1068" y="1198"/>
                </a:lnTo>
                <a:lnTo>
                  <a:pt x="781" y="1198"/>
                </a:lnTo>
                <a:lnTo>
                  <a:pt x="608" y="938"/>
                </a:lnTo>
                <a:lnTo>
                  <a:pt x="529" y="823"/>
                </a:lnTo>
                <a:lnTo>
                  <a:pt x="481" y="762"/>
                </a:lnTo>
                <a:lnTo>
                  <a:pt x="446" y="730"/>
                </a:lnTo>
                <a:lnTo>
                  <a:pt x="409" y="711"/>
                </a:lnTo>
                <a:lnTo>
                  <a:pt x="360" y="701"/>
                </a:lnTo>
                <a:lnTo>
                  <a:pt x="288" y="698"/>
                </a:lnTo>
                <a:lnTo>
                  <a:pt x="239" y="698"/>
                </a:lnTo>
                <a:lnTo>
                  <a:pt x="239" y="1198"/>
                </a:lnTo>
                <a:lnTo>
                  <a:pt x="0" y="1198"/>
                </a:lnTo>
                <a:close/>
                <a:moveTo>
                  <a:pt x="239" y="507"/>
                </a:moveTo>
                <a:lnTo>
                  <a:pt x="417" y="507"/>
                </a:lnTo>
                <a:lnTo>
                  <a:pt x="557" y="503"/>
                </a:lnTo>
                <a:lnTo>
                  <a:pt x="633" y="492"/>
                </a:lnTo>
                <a:lnTo>
                  <a:pt x="671" y="471"/>
                </a:lnTo>
                <a:lnTo>
                  <a:pt x="700" y="441"/>
                </a:lnTo>
                <a:lnTo>
                  <a:pt x="718" y="401"/>
                </a:lnTo>
                <a:lnTo>
                  <a:pt x="724" y="351"/>
                </a:lnTo>
                <a:lnTo>
                  <a:pt x="716" y="296"/>
                </a:lnTo>
                <a:lnTo>
                  <a:pt x="706" y="273"/>
                </a:lnTo>
                <a:lnTo>
                  <a:pt x="692" y="254"/>
                </a:lnTo>
                <a:lnTo>
                  <a:pt x="653" y="222"/>
                </a:lnTo>
                <a:lnTo>
                  <a:pt x="602" y="206"/>
                </a:lnTo>
                <a:lnTo>
                  <a:pt x="427" y="202"/>
                </a:lnTo>
                <a:lnTo>
                  <a:pt x="239" y="202"/>
                </a:lnTo>
                <a:lnTo>
                  <a:pt x="239" y="50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Freeform 17"/>
          <p:cNvSpPr>
            <a:spLocks noChangeArrowheads="1"/>
          </p:cNvSpPr>
          <p:nvPr/>
        </p:nvSpPr>
        <p:spPr bwMode="auto">
          <a:xfrm>
            <a:off x="2655888" y="3322638"/>
            <a:ext cx="187325" cy="238125"/>
          </a:xfrm>
          <a:custGeom>
            <a:avLst/>
            <a:gdLst>
              <a:gd name="T0" fmla="*/ 0 w 943"/>
              <a:gd name="T1" fmla="*/ 238125 h 1198"/>
              <a:gd name="T2" fmla="*/ 0 w 943"/>
              <a:gd name="T3" fmla="*/ 0 h 1198"/>
              <a:gd name="T4" fmla="*/ 46285 w 943"/>
              <a:gd name="T5" fmla="*/ 0 h 1198"/>
              <a:gd name="T6" fmla="*/ 143027 w 943"/>
              <a:gd name="T7" fmla="*/ 159015 h 1198"/>
              <a:gd name="T8" fmla="*/ 143027 w 943"/>
              <a:gd name="T9" fmla="*/ 0 h 1198"/>
              <a:gd name="T10" fmla="*/ 187325 w 943"/>
              <a:gd name="T11" fmla="*/ 0 h 1198"/>
              <a:gd name="T12" fmla="*/ 187325 w 943"/>
              <a:gd name="T13" fmla="*/ 238125 h 1198"/>
              <a:gd name="T14" fmla="*/ 139451 w 943"/>
              <a:gd name="T15" fmla="*/ 238125 h 1198"/>
              <a:gd name="T16" fmla="*/ 44298 w 943"/>
              <a:gd name="T17" fmla="*/ 82887 h 1198"/>
              <a:gd name="T18" fmla="*/ 44298 w 943"/>
              <a:gd name="T19" fmla="*/ 238125 h 1198"/>
              <a:gd name="T20" fmla="*/ 0 w 943"/>
              <a:gd name="T21" fmla="*/ 238125 h 11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43"/>
              <a:gd name="T34" fmla="*/ 0 h 1198"/>
              <a:gd name="T35" fmla="*/ 943 w 943"/>
              <a:gd name="T36" fmla="*/ 1198 h 11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43" h="1198">
                <a:moveTo>
                  <a:pt x="0" y="1198"/>
                </a:moveTo>
                <a:lnTo>
                  <a:pt x="0" y="0"/>
                </a:lnTo>
                <a:lnTo>
                  <a:pt x="233" y="0"/>
                </a:lnTo>
                <a:lnTo>
                  <a:pt x="720" y="800"/>
                </a:lnTo>
                <a:lnTo>
                  <a:pt x="720" y="0"/>
                </a:lnTo>
                <a:lnTo>
                  <a:pt x="943" y="0"/>
                </a:lnTo>
                <a:lnTo>
                  <a:pt x="943" y="1198"/>
                </a:lnTo>
                <a:lnTo>
                  <a:pt x="702" y="1198"/>
                </a:lnTo>
                <a:lnTo>
                  <a:pt x="223" y="417"/>
                </a:lnTo>
                <a:lnTo>
                  <a:pt x="223" y="1198"/>
                </a:lnTo>
                <a:lnTo>
                  <a:pt x="0" y="119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Rectangle 18"/>
          <p:cNvSpPr>
            <a:spLocks noChangeArrowheads="1"/>
          </p:cNvSpPr>
          <p:nvPr/>
        </p:nvSpPr>
        <p:spPr bwMode="auto">
          <a:xfrm>
            <a:off x="2892425" y="3322638"/>
            <a:ext cx="47625" cy="238125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Freeform 19"/>
          <p:cNvSpPr>
            <a:spLocks noChangeArrowheads="1"/>
          </p:cNvSpPr>
          <p:nvPr/>
        </p:nvSpPr>
        <p:spPr bwMode="auto">
          <a:xfrm>
            <a:off x="2986088" y="3322638"/>
            <a:ext cx="187325" cy="238125"/>
          </a:xfrm>
          <a:custGeom>
            <a:avLst/>
            <a:gdLst>
              <a:gd name="T0" fmla="*/ 0 w 943"/>
              <a:gd name="T1" fmla="*/ 238125 h 1198"/>
              <a:gd name="T2" fmla="*/ 0 w 943"/>
              <a:gd name="T3" fmla="*/ 0 h 1198"/>
              <a:gd name="T4" fmla="*/ 46484 w 943"/>
              <a:gd name="T5" fmla="*/ 0 h 1198"/>
              <a:gd name="T6" fmla="*/ 143225 w 943"/>
              <a:gd name="T7" fmla="*/ 159015 h 1198"/>
              <a:gd name="T8" fmla="*/ 143225 w 943"/>
              <a:gd name="T9" fmla="*/ 0 h 1198"/>
              <a:gd name="T10" fmla="*/ 187325 w 943"/>
              <a:gd name="T11" fmla="*/ 0 h 1198"/>
              <a:gd name="T12" fmla="*/ 187325 w 943"/>
              <a:gd name="T13" fmla="*/ 238125 h 1198"/>
              <a:gd name="T14" fmla="*/ 139650 w 943"/>
              <a:gd name="T15" fmla="*/ 238125 h 1198"/>
              <a:gd name="T16" fmla="*/ 44497 w 943"/>
              <a:gd name="T17" fmla="*/ 82887 h 1198"/>
              <a:gd name="T18" fmla="*/ 44497 w 943"/>
              <a:gd name="T19" fmla="*/ 238125 h 1198"/>
              <a:gd name="T20" fmla="*/ 0 w 943"/>
              <a:gd name="T21" fmla="*/ 238125 h 11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43"/>
              <a:gd name="T34" fmla="*/ 0 h 1198"/>
              <a:gd name="T35" fmla="*/ 943 w 943"/>
              <a:gd name="T36" fmla="*/ 1198 h 119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43" h="1198">
                <a:moveTo>
                  <a:pt x="0" y="1198"/>
                </a:moveTo>
                <a:lnTo>
                  <a:pt x="0" y="0"/>
                </a:lnTo>
                <a:lnTo>
                  <a:pt x="234" y="0"/>
                </a:lnTo>
                <a:lnTo>
                  <a:pt x="721" y="800"/>
                </a:lnTo>
                <a:lnTo>
                  <a:pt x="721" y="0"/>
                </a:lnTo>
                <a:lnTo>
                  <a:pt x="943" y="0"/>
                </a:lnTo>
                <a:lnTo>
                  <a:pt x="943" y="1198"/>
                </a:lnTo>
                <a:lnTo>
                  <a:pt x="703" y="1198"/>
                </a:lnTo>
                <a:lnTo>
                  <a:pt x="224" y="417"/>
                </a:lnTo>
                <a:lnTo>
                  <a:pt x="224" y="1198"/>
                </a:lnTo>
                <a:lnTo>
                  <a:pt x="0" y="119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Freeform 20"/>
          <p:cNvSpPr>
            <a:spLocks noChangeArrowheads="1"/>
          </p:cNvSpPr>
          <p:nvPr/>
        </p:nvSpPr>
        <p:spPr bwMode="auto">
          <a:xfrm>
            <a:off x="3214688" y="3317875"/>
            <a:ext cx="220662" cy="246063"/>
          </a:xfrm>
          <a:custGeom>
            <a:avLst/>
            <a:gdLst>
              <a:gd name="T0" fmla="*/ 117872 w 1112"/>
              <a:gd name="T1" fmla="*/ 114286 h 1238"/>
              <a:gd name="T2" fmla="*/ 220662 w 1112"/>
              <a:gd name="T3" fmla="*/ 209293 h 1238"/>
              <a:gd name="T4" fmla="*/ 202207 w 1112"/>
              <a:gd name="T5" fmla="*/ 223206 h 1238"/>
              <a:gd name="T6" fmla="*/ 177204 w 1112"/>
              <a:gd name="T7" fmla="*/ 234933 h 1238"/>
              <a:gd name="T8" fmla="*/ 148629 w 1112"/>
              <a:gd name="T9" fmla="*/ 243280 h 1238"/>
              <a:gd name="T10" fmla="*/ 119658 w 1112"/>
              <a:gd name="T11" fmla="*/ 246063 h 1238"/>
              <a:gd name="T12" fmla="*/ 85129 w 1112"/>
              <a:gd name="T13" fmla="*/ 242088 h 1238"/>
              <a:gd name="T14" fmla="*/ 55166 w 1112"/>
              <a:gd name="T15" fmla="*/ 230560 h 1238"/>
              <a:gd name="T16" fmla="*/ 31155 w 1112"/>
              <a:gd name="T17" fmla="*/ 211479 h 1238"/>
              <a:gd name="T18" fmla="*/ 13692 w 1112"/>
              <a:gd name="T19" fmla="*/ 185839 h 1238"/>
              <a:gd name="T20" fmla="*/ 3373 w 1112"/>
              <a:gd name="T21" fmla="*/ 155230 h 1238"/>
              <a:gd name="T22" fmla="*/ 0 w 1112"/>
              <a:gd name="T23" fmla="*/ 122236 h 1238"/>
              <a:gd name="T24" fmla="*/ 3770 w 1112"/>
              <a:gd name="T25" fmla="*/ 87056 h 1238"/>
              <a:gd name="T26" fmla="*/ 15280 w 1112"/>
              <a:gd name="T27" fmla="*/ 56050 h 1238"/>
              <a:gd name="T28" fmla="*/ 34528 w 1112"/>
              <a:gd name="T29" fmla="*/ 30410 h 1238"/>
              <a:gd name="T30" fmla="*/ 60523 w 1112"/>
              <a:gd name="T31" fmla="*/ 11528 h 1238"/>
              <a:gd name="T32" fmla="*/ 86122 w 1112"/>
              <a:gd name="T33" fmla="*/ 2783 h 1238"/>
              <a:gd name="T34" fmla="*/ 117078 w 1112"/>
              <a:gd name="T35" fmla="*/ 0 h 1238"/>
              <a:gd name="T36" fmla="*/ 156170 w 1112"/>
              <a:gd name="T37" fmla="*/ 4571 h 1238"/>
              <a:gd name="T38" fmla="*/ 185737 w 1112"/>
              <a:gd name="T39" fmla="*/ 18485 h 1238"/>
              <a:gd name="T40" fmla="*/ 205978 w 1112"/>
              <a:gd name="T41" fmla="*/ 40547 h 1238"/>
              <a:gd name="T42" fmla="*/ 217487 w 1112"/>
              <a:gd name="T43" fmla="*/ 69963 h 1238"/>
              <a:gd name="T44" fmla="*/ 167084 w 1112"/>
              <a:gd name="T45" fmla="*/ 70559 h 1238"/>
              <a:gd name="T46" fmla="*/ 157757 w 1112"/>
              <a:gd name="T47" fmla="*/ 56646 h 1238"/>
              <a:gd name="T48" fmla="*/ 144264 w 1112"/>
              <a:gd name="T49" fmla="*/ 46509 h 1238"/>
              <a:gd name="T50" fmla="*/ 126801 w 1112"/>
              <a:gd name="T51" fmla="*/ 41541 h 1238"/>
              <a:gd name="T52" fmla="*/ 102195 w 1112"/>
              <a:gd name="T53" fmla="*/ 42137 h 1238"/>
              <a:gd name="T54" fmla="*/ 77589 w 1112"/>
              <a:gd name="T55" fmla="*/ 52273 h 1238"/>
              <a:gd name="T56" fmla="*/ 59333 w 1112"/>
              <a:gd name="T57" fmla="*/ 72149 h 1238"/>
              <a:gd name="T58" fmla="*/ 50205 w 1112"/>
              <a:gd name="T59" fmla="*/ 101764 h 1238"/>
              <a:gd name="T60" fmla="*/ 50205 w 1112"/>
              <a:gd name="T61" fmla="*/ 140125 h 1238"/>
              <a:gd name="T62" fmla="*/ 59531 w 1112"/>
              <a:gd name="T63" fmla="*/ 171926 h 1238"/>
              <a:gd name="T64" fmla="*/ 77787 w 1112"/>
              <a:gd name="T65" fmla="*/ 193193 h 1238"/>
              <a:gd name="T66" fmla="*/ 102195 w 1112"/>
              <a:gd name="T67" fmla="*/ 203727 h 1238"/>
              <a:gd name="T68" fmla="*/ 131564 w 1112"/>
              <a:gd name="T69" fmla="*/ 203727 h 1238"/>
              <a:gd name="T70" fmla="*/ 160536 w 1112"/>
              <a:gd name="T71" fmla="*/ 192597 h 1238"/>
              <a:gd name="T72" fmla="*/ 172442 w 1112"/>
              <a:gd name="T73" fmla="*/ 154634 h 123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12"/>
              <a:gd name="T112" fmla="*/ 0 h 1238"/>
              <a:gd name="T113" fmla="*/ 1112 w 1112"/>
              <a:gd name="T114" fmla="*/ 1238 h 123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12" h="1238">
                <a:moveTo>
                  <a:pt x="594" y="778"/>
                </a:moveTo>
                <a:lnTo>
                  <a:pt x="594" y="575"/>
                </a:lnTo>
                <a:lnTo>
                  <a:pt x="1112" y="575"/>
                </a:lnTo>
                <a:lnTo>
                  <a:pt x="1112" y="1053"/>
                </a:lnTo>
                <a:lnTo>
                  <a:pt x="1070" y="1088"/>
                </a:lnTo>
                <a:lnTo>
                  <a:pt x="1019" y="1123"/>
                </a:lnTo>
                <a:lnTo>
                  <a:pt x="960" y="1153"/>
                </a:lnTo>
                <a:lnTo>
                  <a:pt x="893" y="1182"/>
                </a:lnTo>
                <a:lnTo>
                  <a:pt x="821" y="1207"/>
                </a:lnTo>
                <a:lnTo>
                  <a:pt x="749" y="1224"/>
                </a:lnTo>
                <a:lnTo>
                  <a:pt x="677" y="1234"/>
                </a:lnTo>
                <a:lnTo>
                  <a:pt x="603" y="1238"/>
                </a:lnTo>
                <a:lnTo>
                  <a:pt x="513" y="1232"/>
                </a:lnTo>
                <a:lnTo>
                  <a:pt x="429" y="1218"/>
                </a:lnTo>
                <a:lnTo>
                  <a:pt x="350" y="1195"/>
                </a:lnTo>
                <a:lnTo>
                  <a:pt x="278" y="1160"/>
                </a:lnTo>
                <a:lnTo>
                  <a:pt x="213" y="1116"/>
                </a:lnTo>
                <a:lnTo>
                  <a:pt x="157" y="1064"/>
                </a:lnTo>
                <a:lnTo>
                  <a:pt x="109" y="1003"/>
                </a:lnTo>
                <a:lnTo>
                  <a:pt x="69" y="935"/>
                </a:lnTo>
                <a:lnTo>
                  <a:pt x="38" y="859"/>
                </a:lnTo>
                <a:lnTo>
                  <a:pt x="17" y="781"/>
                </a:lnTo>
                <a:lnTo>
                  <a:pt x="4" y="700"/>
                </a:lnTo>
                <a:lnTo>
                  <a:pt x="0" y="615"/>
                </a:lnTo>
                <a:lnTo>
                  <a:pt x="5" y="524"/>
                </a:lnTo>
                <a:lnTo>
                  <a:pt x="19" y="438"/>
                </a:lnTo>
                <a:lnTo>
                  <a:pt x="43" y="357"/>
                </a:lnTo>
                <a:lnTo>
                  <a:pt x="77" y="282"/>
                </a:lnTo>
                <a:lnTo>
                  <a:pt x="122" y="213"/>
                </a:lnTo>
                <a:lnTo>
                  <a:pt x="174" y="153"/>
                </a:lnTo>
                <a:lnTo>
                  <a:pt x="235" y="102"/>
                </a:lnTo>
                <a:lnTo>
                  <a:pt x="305" y="58"/>
                </a:lnTo>
                <a:lnTo>
                  <a:pt x="366" y="33"/>
                </a:lnTo>
                <a:lnTo>
                  <a:pt x="434" y="14"/>
                </a:lnTo>
                <a:lnTo>
                  <a:pt x="508" y="3"/>
                </a:lnTo>
                <a:lnTo>
                  <a:pt x="590" y="0"/>
                </a:lnTo>
                <a:lnTo>
                  <a:pt x="695" y="5"/>
                </a:lnTo>
                <a:lnTo>
                  <a:pt x="787" y="23"/>
                </a:lnTo>
                <a:lnTo>
                  <a:pt x="867" y="51"/>
                </a:lnTo>
                <a:lnTo>
                  <a:pt x="936" y="93"/>
                </a:lnTo>
                <a:lnTo>
                  <a:pt x="993" y="144"/>
                </a:lnTo>
                <a:lnTo>
                  <a:pt x="1038" y="204"/>
                </a:lnTo>
                <a:lnTo>
                  <a:pt x="1073" y="273"/>
                </a:lnTo>
                <a:lnTo>
                  <a:pt x="1096" y="352"/>
                </a:lnTo>
                <a:lnTo>
                  <a:pt x="858" y="396"/>
                </a:lnTo>
                <a:lnTo>
                  <a:pt x="842" y="355"/>
                </a:lnTo>
                <a:lnTo>
                  <a:pt x="821" y="317"/>
                </a:lnTo>
                <a:lnTo>
                  <a:pt x="795" y="285"/>
                </a:lnTo>
                <a:lnTo>
                  <a:pt x="764" y="257"/>
                </a:lnTo>
                <a:lnTo>
                  <a:pt x="727" y="234"/>
                </a:lnTo>
                <a:lnTo>
                  <a:pt x="686" y="218"/>
                </a:lnTo>
                <a:lnTo>
                  <a:pt x="639" y="209"/>
                </a:lnTo>
                <a:lnTo>
                  <a:pt x="590" y="206"/>
                </a:lnTo>
                <a:lnTo>
                  <a:pt x="515" y="212"/>
                </a:lnTo>
                <a:lnTo>
                  <a:pt x="449" y="231"/>
                </a:lnTo>
                <a:lnTo>
                  <a:pt x="391" y="263"/>
                </a:lnTo>
                <a:lnTo>
                  <a:pt x="340" y="306"/>
                </a:lnTo>
                <a:lnTo>
                  <a:pt x="299" y="363"/>
                </a:lnTo>
                <a:lnTo>
                  <a:pt x="270" y="432"/>
                </a:lnTo>
                <a:lnTo>
                  <a:pt x="253" y="512"/>
                </a:lnTo>
                <a:lnTo>
                  <a:pt x="247" y="605"/>
                </a:lnTo>
                <a:lnTo>
                  <a:pt x="253" y="705"/>
                </a:lnTo>
                <a:lnTo>
                  <a:pt x="271" y="792"/>
                </a:lnTo>
                <a:lnTo>
                  <a:pt x="300" y="865"/>
                </a:lnTo>
                <a:lnTo>
                  <a:pt x="341" y="925"/>
                </a:lnTo>
                <a:lnTo>
                  <a:pt x="392" y="972"/>
                </a:lnTo>
                <a:lnTo>
                  <a:pt x="450" y="1005"/>
                </a:lnTo>
                <a:lnTo>
                  <a:pt x="515" y="1025"/>
                </a:lnTo>
                <a:lnTo>
                  <a:pt x="588" y="1032"/>
                </a:lnTo>
                <a:lnTo>
                  <a:pt x="663" y="1025"/>
                </a:lnTo>
                <a:lnTo>
                  <a:pt x="739" y="1002"/>
                </a:lnTo>
                <a:lnTo>
                  <a:pt x="809" y="969"/>
                </a:lnTo>
                <a:lnTo>
                  <a:pt x="869" y="930"/>
                </a:lnTo>
                <a:lnTo>
                  <a:pt x="869" y="778"/>
                </a:lnTo>
                <a:lnTo>
                  <a:pt x="594" y="77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AutoShape 21"/>
          <p:cNvSpPr>
            <a:spLocks noChangeArrowheads="1"/>
          </p:cNvSpPr>
          <p:nvPr/>
        </p:nvSpPr>
        <p:spPr bwMode="auto">
          <a:xfrm>
            <a:off x="5184775" y="2974975"/>
            <a:ext cx="2462213" cy="968375"/>
          </a:xfrm>
          <a:prstGeom prst="roundRect">
            <a:avLst>
              <a:gd name="adj" fmla="val 9606"/>
            </a:avLst>
          </a:prstGeom>
          <a:solidFill>
            <a:srgbClr val="FFFF00"/>
          </a:solidFill>
          <a:ln w="792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AutoShape 22"/>
          <p:cNvSpPr>
            <a:spLocks noChangeArrowheads="1"/>
          </p:cNvSpPr>
          <p:nvPr/>
        </p:nvSpPr>
        <p:spPr bwMode="auto">
          <a:xfrm>
            <a:off x="5303838" y="3132138"/>
            <a:ext cx="2224087" cy="631825"/>
          </a:xfrm>
          <a:prstGeom prst="roundRect">
            <a:avLst>
              <a:gd name="adj" fmla="val 10000"/>
            </a:avLst>
          </a:prstGeom>
          <a:solidFill>
            <a:srgbClr val="000000"/>
          </a:solidFill>
          <a:ln w="792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Rectangle 23"/>
          <p:cNvSpPr>
            <a:spLocks noChangeArrowheads="1"/>
          </p:cNvSpPr>
          <p:nvPr/>
        </p:nvSpPr>
        <p:spPr bwMode="auto">
          <a:xfrm>
            <a:off x="5619750" y="3209925"/>
            <a:ext cx="1574800" cy="463550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Freeform 24"/>
          <p:cNvSpPr>
            <a:spLocks noChangeArrowheads="1"/>
          </p:cNvSpPr>
          <p:nvPr/>
        </p:nvSpPr>
        <p:spPr bwMode="auto">
          <a:xfrm>
            <a:off x="5619750" y="3308350"/>
            <a:ext cx="220663" cy="263525"/>
          </a:xfrm>
          <a:custGeom>
            <a:avLst/>
            <a:gdLst>
              <a:gd name="T0" fmla="*/ 220663 w 1115"/>
              <a:gd name="T1" fmla="*/ 181359 h 1331"/>
              <a:gd name="T2" fmla="*/ 205424 w 1115"/>
              <a:gd name="T3" fmla="*/ 217789 h 1331"/>
              <a:gd name="T4" fmla="*/ 182665 w 1115"/>
              <a:gd name="T5" fmla="*/ 243528 h 1331"/>
              <a:gd name="T6" fmla="*/ 152584 w 1115"/>
              <a:gd name="T7" fmla="*/ 258575 h 1331"/>
              <a:gd name="T8" fmla="*/ 115180 w 1115"/>
              <a:gd name="T9" fmla="*/ 263525 h 1331"/>
              <a:gd name="T10" fmla="*/ 91234 w 1115"/>
              <a:gd name="T11" fmla="*/ 261347 h 1331"/>
              <a:gd name="T12" fmla="*/ 69266 w 1115"/>
              <a:gd name="T13" fmla="*/ 255011 h 1331"/>
              <a:gd name="T14" fmla="*/ 49674 w 1115"/>
              <a:gd name="T15" fmla="*/ 244122 h 1331"/>
              <a:gd name="T16" fmla="*/ 32456 w 1115"/>
              <a:gd name="T17" fmla="*/ 229075 h 1331"/>
              <a:gd name="T18" fmla="*/ 18009 w 1115"/>
              <a:gd name="T19" fmla="*/ 210068 h 1331"/>
              <a:gd name="T20" fmla="*/ 7916 w 1115"/>
              <a:gd name="T21" fmla="*/ 187893 h 1331"/>
              <a:gd name="T22" fmla="*/ 1979 w 1115"/>
              <a:gd name="T23" fmla="*/ 162550 h 1331"/>
              <a:gd name="T24" fmla="*/ 0 w 1115"/>
              <a:gd name="T25" fmla="*/ 134039 h 1331"/>
              <a:gd name="T26" fmla="*/ 1979 w 1115"/>
              <a:gd name="T27" fmla="*/ 104143 h 1331"/>
              <a:gd name="T28" fmla="*/ 7916 w 1115"/>
              <a:gd name="T29" fmla="*/ 77612 h 1331"/>
              <a:gd name="T30" fmla="*/ 18207 w 1115"/>
              <a:gd name="T31" fmla="*/ 54645 h 1331"/>
              <a:gd name="T32" fmla="*/ 32654 w 1115"/>
              <a:gd name="T33" fmla="*/ 35242 h 1331"/>
              <a:gd name="T34" fmla="*/ 50070 w 1115"/>
              <a:gd name="T35" fmla="*/ 19799 h 1331"/>
              <a:gd name="T36" fmla="*/ 70256 w 1115"/>
              <a:gd name="T37" fmla="*/ 8712 h 1331"/>
              <a:gd name="T38" fmla="*/ 93015 w 1115"/>
              <a:gd name="T39" fmla="*/ 2178 h 1331"/>
              <a:gd name="T40" fmla="*/ 118545 w 1115"/>
              <a:gd name="T41" fmla="*/ 0 h 1331"/>
              <a:gd name="T42" fmla="*/ 151001 w 1115"/>
              <a:gd name="T43" fmla="*/ 3960 h 1331"/>
              <a:gd name="T44" fmla="*/ 169802 w 1115"/>
              <a:gd name="T45" fmla="*/ 10889 h 1331"/>
              <a:gd name="T46" fmla="*/ 186426 w 1115"/>
              <a:gd name="T47" fmla="*/ 21185 h 1331"/>
              <a:gd name="T48" fmla="*/ 202060 w 1115"/>
              <a:gd name="T49" fmla="*/ 36826 h 1331"/>
              <a:gd name="T50" fmla="*/ 215122 w 1115"/>
              <a:gd name="T51" fmla="*/ 60189 h 1331"/>
              <a:gd name="T52" fmla="*/ 169406 w 1115"/>
              <a:gd name="T53" fmla="*/ 86918 h 1331"/>
              <a:gd name="T54" fmla="*/ 162281 w 1115"/>
              <a:gd name="T55" fmla="*/ 69099 h 1331"/>
              <a:gd name="T56" fmla="*/ 150605 w 1115"/>
              <a:gd name="T57" fmla="*/ 55437 h 1331"/>
              <a:gd name="T58" fmla="*/ 134575 w 1115"/>
              <a:gd name="T59" fmla="*/ 46924 h 1331"/>
              <a:gd name="T60" fmla="*/ 115972 w 1115"/>
              <a:gd name="T61" fmla="*/ 44152 h 1331"/>
              <a:gd name="T62" fmla="*/ 90244 w 1115"/>
              <a:gd name="T63" fmla="*/ 49102 h 1331"/>
              <a:gd name="T64" fmla="*/ 70058 w 1115"/>
              <a:gd name="T65" fmla="*/ 64347 h 1331"/>
              <a:gd name="T66" fmla="*/ 56996 w 1115"/>
              <a:gd name="T67" fmla="*/ 90878 h 1331"/>
              <a:gd name="T68" fmla="*/ 52642 w 1115"/>
              <a:gd name="T69" fmla="*/ 130278 h 1331"/>
              <a:gd name="T70" fmla="*/ 56996 w 1115"/>
              <a:gd name="T71" fmla="*/ 171658 h 1331"/>
              <a:gd name="T72" fmla="*/ 69860 w 1115"/>
              <a:gd name="T73" fmla="*/ 199178 h 1331"/>
              <a:gd name="T74" fmla="*/ 89848 w 1115"/>
              <a:gd name="T75" fmla="*/ 214621 h 1331"/>
              <a:gd name="T76" fmla="*/ 114784 w 1115"/>
              <a:gd name="T77" fmla="*/ 219769 h 1331"/>
              <a:gd name="T78" fmla="*/ 133783 w 1115"/>
              <a:gd name="T79" fmla="*/ 216403 h 1331"/>
              <a:gd name="T80" fmla="*/ 150011 w 1115"/>
              <a:gd name="T81" fmla="*/ 206702 h 1331"/>
              <a:gd name="T82" fmla="*/ 162677 w 1115"/>
              <a:gd name="T83" fmla="*/ 189873 h 1331"/>
              <a:gd name="T84" fmla="*/ 171187 w 1115"/>
              <a:gd name="T85" fmla="*/ 165520 h 13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15"/>
              <a:gd name="T130" fmla="*/ 0 h 1331"/>
              <a:gd name="T131" fmla="*/ 1115 w 1115"/>
              <a:gd name="T132" fmla="*/ 1331 h 133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15" h="1331">
                <a:moveTo>
                  <a:pt x="865" y="836"/>
                </a:moveTo>
                <a:lnTo>
                  <a:pt x="1115" y="916"/>
                </a:lnTo>
                <a:lnTo>
                  <a:pt x="1082" y="1014"/>
                </a:lnTo>
                <a:lnTo>
                  <a:pt x="1038" y="1100"/>
                </a:lnTo>
                <a:lnTo>
                  <a:pt x="985" y="1171"/>
                </a:lnTo>
                <a:lnTo>
                  <a:pt x="923" y="1230"/>
                </a:lnTo>
                <a:lnTo>
                  <a:pt x="851" y="1274"/>
                </a:lnTo>
                <a:lnTo>
                  <a:pt x="771" y="1306"/>
                </a:lnTo>
                <a:lnTo>
                  <a:pt x="681" y="1325"/>
                </a:lnTo>
                <a:lnTo>
                  <a:pt x="582" y="1331"/>
                </a:lnTo>
                <a:lnTo>
                  <a:pt x="520" y="1328"/>
                </a:lnTo>
                <a:lnTo>
                  <a:pt x="461" y="1320"/>
                </a:lnTo>
                <a:lnTo>
                  <a:pt x="404" y="1306"/>
                </a:lnTo>
                <a:lnTo>
                  <a:pt x="350" y="1288"/>
                </a:lnTo>
                <a:lnTo>
                  <a:pt x="299" y="1263"/>
                </a:lnTo>
                <a:lnTo>
                  <a:pt x="251" y="1233"/>
                </a:lnTo>
                <a:lnTo>
                  <a:pt x="206" y="1198"/>
                </a:lnTo>
                <a:lnTo>
                  <a:pt x="164" y="1157"/>
                </a:lnTo>
                <a:lnTo>
                  <a:pt x="125" y="1111"/>
                </a:lnTo>
                <a:lnTo>
                  <a:pt x="91" y="1061"/>
                </a:lnTo>
                <a:lnTo>
                  <a:pt x="63" y="1007"/>
                </a:lnTo>
                <a:lnTo>
                  <a:pt x="40" y="949"/>
                </a:lnTo>
                <a:lnTo>
                  <a:pt x="22" y="887"/>
                </a:lnTo>
                <a:lnTo>
                  <a:pt x="10" y="821"/>
                </a:lnTo>
                <a:lnTo>
                  <a:pt x="2" y="751"/>
                </a:lnTo>
                <a:lnTo>
                  <a:pt x="0" y="677"/>
                </a:lnTo>
                <a:lnTo>
                  <a:pt x="2" y="600"/>
                </a:lnTo>
                <a:lnTo>
                  <a:pt x="10" y="526"/>
                </a:lnTo>
                <a:lnTo>
                  <a:pt x="22" y="456"/>
                </a:lnTo>
                <a:lnTo>
                  <a:pt x="40" y="392"/>
                </a:lnTo>
                <a:lnTo>
                  <a:pt x="64" y="331"/>
                </a:lnTo>
                <a:lnTo>
                  <a:pt x="92" y="276"/>
                </a:lnTo>
                <a:lnTo>
                  <a:pt x="126" y="225"/>
                </a:lnTo>
                <a:lnTo>
                  <a:pt x="165" y="178"/>
                </a:lnTo>
                <a:lnTo>
                  <a:pt x="208" y="137"/>
                </a:lnTo>
                <a:lnTo>
                  <a:pt x="253" y="100"/>
                </a:lnTo>
                <a:lnTo>
                  <a:pt x="302" y="69"/>
                </a:lnTo>
                <a:lnTo>
                  <a:pt x="355" y="44"/>
                </a:lnTo>
                <a:lnTo>
                  <a:pt x="411" y="25"/>
                </a:lnTo>
                <a:lnTo>
                  <a:pt x="470" y="11"/>
                </a:lnTo>
                <a:lnTo>
                  <a:pt x="533" y="2"/>
                </a:lnTo>
                <a:lnTo>
                  <a:pt x="599" y="0"/>
                </a:lnTo>
                <a:lnTo>
                  <a:pt x="711" y="8"/>
                </a:lnTo>
                <a:lnTo>
                  <a:pt x="763" y="20"/>
                </a:lnTo>
                <a:lnTo>
                  <a:pt x="812" y="35"/>
                </a:lnTo>
                <a:lnTo>
                  <a:pt x="858" y="55"/>
                </a:lnTo>
                <a:lnTo>
                  <a:pt x="901" y="78"/>
                </a:lnTo>
                <a:lnTo>
                  <a:pt x="942" y="107"/>
                </a:lnTo>
                <a:lnTo>
                  <a:pt x="981" y="140"/>
                </a:lnTo>
                <a:lnTo>
                  <a:pt x="1021" y="186"/>
                </a:lnTo>
                <a:lnTo>
                  <a:pt x="1057" y="240"/>
                </a:lnTo>
                <a:lnTo>
                  <a:pt x="1087" y="304"/>
                </a:lnTo>
                <a:lnTo>
                  <a:pt x="1111" y="377"/>
                </a:lnTo>
                <a:lnTo>
                  <a:pt x="856" y="439"/>
                </a:lnTo>
                <a:lnTo>
                  <a:pt x="840" y="391"/>
                </a:lnTo>
                <a:lnTo>
                  <a:pt x="820" y="349"/>
                </a:lnTo>
                <a:lnTo>
                  <a:pt x="793" y="312"/>
                </a:lnTo>
                <a:lnTo>
                  <a:pt x="761" y="280"/>
                </a:lnTo>
                <a:lnTo>
                  <a:pt x="723" y="254"/>
                </a:lnTo>
                <a:lnTo>
                  <a:pt x="680" y="237"/>
                </a:lnTo>
                <a:lnTo>
                  <a:pt x="634" y="226"/>
                </a:lnTo>
                <a:lnTo>
                  <a:pt x="586" y="223"/>
                </a:lnTo>
                <a:lnTo>
                  <a:pt x="517" y="229"/>
                </a:lnTo>
                <a:lnTo>
                  <a:pt x="456" y="248"/>
                </a:lnTo>
                <a:lnTo>
                  <a:pt x="402" y="280"/>
                </a:lnTo>
                <a:lnTo>
                  <a:pt x="354" y="325"/>
                </a:lnTo>
                <a:lnTo>
                  <a:pt x="316" y="384"/>
                </a:lnTo>
                <a:lnTo>
                  <a:pt x="288" y="459"/>
                </a:lnTo>
                <a:lnTo>
                  <a:pt x="271" y="550"/>
                </a:lnTo>
                <a:lnTo>
                  <a:pt x="266" y="658"/>
                </a:lnTo>
                <a:lnTo>
                  <a:pt x="271" y="772"/>
                </a:lnTo>
                <a:lnTo>
                  <a:pt x="288" y="867"/>
                </a:lnTo>
                <a:lnTo>
                  <a:pt x="315" y="946"/>
                </a:lnTo>
                <a:lnTo>
                  <a:pt x="353" y="1006"/>
                </a:lnTo>
                <a:lnTo>
                  <a:pt x="400" y="1051"/>
                </a:lnTo>
                <a:lnTo>
                  <a:pt x="454" y="1084"/>
                </a:lnTo>
                <a:lnTo>
                  <a:pt x="513" y="1104"/>
                </a:lnTo>
                <a:lnTo>
                  <a:pt x="580" y="1110"/>
                </a:lnTo>
                <a:lnTo>
                  <a:pt x="629" y="1106"/>
                </a:lnTo>
                <a:lnTo>
                  <a:pt x="676" y="1093"/>
                </a:lnTo>
                <a:lnTo>
                  <a:pt x="718" y="1072"/>
                </a:lnTo>
                <a:lnTo>
                  <a:pt x="758" y="1044"/>
                </a:lnTo>
                <a:lnTo>
                  <a:pt x="792" y="1006"/>
                </a:lnTo>
                <a:lnTo>
                  <a:pt x="822" y="959"/>
                </a:lnTo>
                <a:lnTo>
                  <a:pt x="845" y="903"/>
                </a:lnTo>
                <a:lnTo>
                  <a:pt x="865" y="836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Freeform 25"/>
          <p:cNvSpPr>
            <a:spLocks noChangeArrowheads="1"/>
          </p:cNvSpPr>
          <p:nvPr/>
        </p:nvSpPr>
        <p:spPr bwMode="auto">
          <a:xfrm>
            <a:off x="5859463" y="3311525"/>
            <a:ext cx="254000" cy="255588"/>
          </a:xfrm>
          <a:custGeom>
            <a:avLst/>
            <a:gdLst>
              <a:gd name="T0" fmla="*/ 254000 w 1285"/>
              <a:gd name="T1" fmla="*/ 255588 h 1287"/>
              <a:gd name="T2" fmla="*/ 198456 w 1285"/>
              <a:gd name="T3" fmla="*/ 255588 h 1287"/>
              <a:gd name="T4" fmla="*/ 176120 w 1285"/>
              <a:gd name="T5" fmla="*/ 197798 h 1287"/>
              <a:gd name="T6" fmla="*/ 74915 w 1285"/>
              <a:gd name="T7" fmla="*/ 197798 h 1287"/>
              <a:gd name="T8" fmla="*/ 54160 w 1285"/>
              <a:gd name="T9" fmla="*/ 255588 h 1287"/>
              <a:gd name="T10" fmla="*/ 0 w 1285"/>
              <a:gd name="T11" fmla="*/ 255588 h 1287"/>
              <a:gd name="T12" fmla="*/ 98437 w 1285"/>
              <a:gd name="T13" fmla="*/ 0 h 1287"/>
              <a:gd name="T14" fmla="*/ 152400 w 1285"/>
              <a:gd name="T15" fmla="*/ 0 h 1287"/>
              <a:gd name="T16" fmla="*/ 254000 w 1285"/>
              <a:gd name="T17" fmla="*/ 255588 h 1287"/>
              <a:gd name="T18" fmla="*/ 159714 w 1285"/>
              <a:gd name="T19" fmla="*/ 154505 h 1287"/>
              <a:gd name="T20" fmla="*/ 124925 w 1285"/>
              <a:gd name="T21" fmla="*/ 59578 h 1287"/>
              <a:gd name="T22" fmla="*/ 90926 w 1285"/>
              <a:gd name="T23" fmla="*/ 154505 h 1287"/>
              <a:gd name="T24" fmla="*/ 159714 w 1285"/>
              <a:gd name="T25" fmla="*/ 154505 h 12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5"/>
              <a:gd name="T40" fmla="*/ 0 h 1287"/>
              <a:gd name="T41" fmla="*/ 1285 w 1285"/>
              <a:gd name="T42" fmla="*/ 1287 h 12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5" h="1287">
                <a:moveTo>
                  <a:pt x="1285" y="1287"/>
                </a:moveTo>
                <a:lnTo>
                  <a:pt x="1004" y="1287"/>
                </a:lnTo>
                <a:lnTo>
                  <a:pt x="891" y="996"/>
                </a:lnTo>
                <a:lnTo>
                  <a:pt x="379" y="996"/>
                </a:lnTo>
                <a:lnTo>
                  <a:pt x="274" y="1287"/>
                </a:lnTo>
                <a:lnTo>
                  <a:pt x="0" y="1287"/>
                </a:lnTo>
                <a:lnTo>
                  <a:pt x="498" y="0"/>
                </a:lnTo>
                <a:lnTo>
                  <a:pt x="771" y="0"/>
                </a:lnTo>
                <a:lnTo>
                  <a:pt x="1285" y="1287"/>
                </a:lnTo>
                <a:close/>
                <a:moveTo>
                  <a:pt x="808" y="778"/>
                </a:moveTo>
                <a:lnTo>
                  <a:pt x="632" y="300"/>
                </a:lnTo>
                <a:lnTo>
                  <a:pt x="460" y="778"/>
                </a:lnTo>
                <a:lnTo>
                  <a:pt x="808" y="778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Freeform 26"/>
          <p:cNvSpPr>
            <a:spLocks noChangeArrowheads="1"/>
          </p:cNvSpPr>
          <p:nvPr/>
        </p:nvSpPr>
        <p:spPr bwMode="auto">
          <a:xfrm>
            <a:off x="6140450" y="3311525"/>
            <a:ext cx="203200" cy="260350"/>
          </a:xfrm>
          <a:custGeom>
            <a:avLst/>
            <a:gdLst>
              <a:gd name="T0" fmla="*/ 0 w 1021"/>
              <a:gd name="T1" fmla="*/ 0 h 1309"/>
              <a:gd name="T2" fmla="*/ 51347 w 1021"/>
              <a:gd name="T3" fmla="*/ 0 h 1309"/>
              <a:gd name="T4" fmla="*/ 51347 w 1021"/>
              <a:gd name="T5" fmla="*/ 138628 h 1309"/>
              <a:gd name="T6" fmla="*/ 51745 w 1021"/>
              <a:gd name="T7" fmla="*/ 166075 h 1309"/>
              <a:gd name="T8" fmla="*/ 53338 w 1021"/>
              <a:gd name="T9" fmla="*/ 181589 h 1309"/>
              <a:gd name="T10" fmla="*/ 55328 w 1021"/>
              <a:gd name="T11" fmla="*/ 188948 h 1309"/>
              <a:gd name="T12" fmla="*/ 58910 w 1021"/>
              <a:gd name="T13" fmla="*/ 195710 h 1309"/>
              <a:gd name="T14" fmla="*/ 63488 w 1021"/>
              <a:gd name="T15" fmla="*/ 201677 h 1309"/>
              <a:gd name="T16" fmla="*/ 69060 w 1021"/>
              <a:gd name="T17" fmla="*/ 206848 h 1309"/>
              <a:gd name="T18" fmla="*/ 75827 w 1021"/>
              <a:gd name="T19" fmla="*/ 210826 h 1309"/>
              <a:gd name="T20" fmla="*/ 83788 w 1021"/>
              <a:gd name="T21" fmla="*/ 213809 h 1309"/>
              <a:gd name="T22" fmla="*/ 92744 w 1021"/>
              <a:gd name="T23" fmla="*/ 215798 h 1309"/>
              <a:gd name="T24" fmla="*/ 103093 w 1021"/>
              <a:gd name="T25" fmla="*/ 216395 h 1309"/>
              <a:gd name="T26" fmla="*/ 113442 w 1021"/>
              <a:gd name="T27" fmla="*/ 215798 h 1309"/>
              <a:gd name="T28" fmla="*/ 122398 w 1021"/>
              <a:gd name="T29" fmla="*/ 214008 h 1309"/>
              <a:gd name="T30" fmla="*/ 129761 w 1021"/>
              <a:gd name="T31" fmla="*/ 211224 h 1309"/>
              <a:gd name="T32" fmla="*/ 136130 w 1021"/>
              <a:gd name="T33" fmla="*/ 207445 h 1309"/>
              <a:gd name="T34" fmla="*/ 140907 w 1021"/>
              <a:gd name="T35" fmla="*/ 202472 h 1309"/>
              <a:gd name="T36" fmla="*/ 145086 w 1021"/>
              <a:gd name="T37" fmla="*/ 197102 h 1309"/>
              <a:gd name="T38" fmla="*/ 147673 w 1021"/>
              <a:gd name="T39" fmla="*/ 191533 h 1309"/>
              <a:gd name="T40" fmla="*/ 149464 w 1021"/>
              <a:gd name="T41" fmla="*/ 185169 h 1309"/>
              <a:gd name="T42" fmla="*/ 151057 w 1021"/>
              <a:gd name="T43" fmla="*/ 167865 h 1309"/>
              <a:gd name="T44" fmla="*/ 151654 w 1021"/>
              <a:gd name="T45" fmla="*/ 141810 h 1309"/>
              <a:gd name="T46" fmla="*/ 151654 w 1021"/>
              <a:gd name="T47" fmla="*/ 0 h 1309"/>
              <a:gd name="T48" fmla="*/ 203200 w 1021"/>
              <a:gd name="T49" fmla="*/ 0 h 1309"/>
              <a:gd name="T50" fmla="*/ 203200 w 1021"/>
              <a:gd name="T51" fmla="*/ 134650 h 1309"/>
              <a:gd name="T52" fmla="*/ 203001 w 1021"/>
              <a:gd name="T53" fmla="*/ 155733 h 1309"/>
              <a:gd name="T54" fmla="*/ 202205 w 1021"/>
              <a:gd name="T55" fmla="*/ 174031 h 1309"/>
              <a:gd name="T56" fmla="*/ 199021 w 1021"/>
              <a:gd name="T57" fmla="*/ 199688 h 1309"/>
              <a:gd name="T58" fmla="*/ 196234 w 1021"/>
              <a:gd name="T59" fmla="*/ 208837 h 1309"/>
              <a:gd name="T60" fmla="*/ 193050 w 1021"/>
              <a:gd name="T61" fmla="*/ 217389 h 1309"/>
              <a:gd name="T62" fmla="*/ 188871 w 1021"/>
              <a:gd name="T63" fmla="*/ 224947 h 1309"/>
              <a:gd name="T64" fmla="*/ 183497 w 1021"/>
              <a:gd name="T65" fmla="*/ 231908 h 1309"/>
              <a:gd name="T66" fmla="*/ 177526 w 1021"/>
              <a:gd name="T67" fmla="*/ 238074 h 1309"/>
              <a:gd name="T68" fmla="*/ 170561 w 1021"/>
              <a:gd name="T69" fmla="*/ 243643 h 1309"/>
              <a:gd name="T70" fmla="*/ 162401 w 1021"/>
              <a:gd name="T71" fmla="*/ 248615 h 1309"/>
              <a:gd name="T72" fmla="*/ 153843 w 1021"/>
              <a:gd name="T73" fmla="*/ 252792 h 1309"/>
              <a:gd name="T74" fmla="*/ 143494 w 1021"/>
              <a:gd name="T75" fmla="*/ 255974 h 1309"/>
              <a:gd name="T76" fmla="*/ 131951 w 1021"/>
              <a:gd name="T77" fmla="*/ 258361 h 1309"/>
              <a:gd name="T78" fmla="*/ 118815 w 1021"/>
              <a:gd name="T79" fmla="*/ 259753 h 1309"/>
              <a:gd name="T80" fmla="*/ 104685 w 1021"/>
              <a:gd name="T81" fmla="*/ 260350 h 1309"/>
              <a:gd name="T82" fmla="*/ 87370 w 1021"/>
              <a:gd name="T83" fmla="*/ 259753 h 1309"/>
              <a:gd name="T84" fmla="*/ 72443 w 1021"/>
              <a:gd name="T85" fmla="*/ 258162 h 1309"/>
              <a:gd name="T86" fmla="*/ 59706 w 1021"/>
              <a:gd name="T87" fmla="*/ 255577 h 1309"/>
              <a:gd name="T88" fmla="*/ 49357 w 1021"/>
              <a:gd name="T89" fmla="*/ 251997 h 1309"/>
              <a:gd name="T90" fmla="*/ 40202 w 1021"/>
              <a:gd name="T91" fmla="*/ 247422 h 1309"/>
              <a:gd name="T92" fmla="*/ 32241 w 1021"/>
              <a:gd name="T93" fmla="*/ 242251 h 1309"/>
              <a:gd name="T94" fmla="*/ 25475 w 1021"/>
              <a:gd name="T95" fmla="*/ 236483 h 1309"/>
              <a:gd name="T96" fmla="*/ 19504 w 1021"/>
              <a:gd name="T97" fmla="*/ 229919 h 1309"/>
              <a:gd name="T98" fmla="*/ 10349 w 1021"/>
              <a:gd name="T99" fmla="*/ 216196 h 1309"/>
              <a:gd name="T100" fmla="*/ 4976 w 1021"/>
              <a:gd name="T101" fmla="*/ 201677 h 1309"/>
              <a:gd name="T102" fmla="*/ 1194 w 1021"/>
              <a:gd name="T103" fmla="*/ 174429 h 1309"/>
              <a:gd name="T104" fmla="*/ 199 w 1021"/>
              <a:gd name="T105" fmla="*/ 156926 h 1309"/>
              <a:gd name="T106" fmla="*/ 0 w 1021"/>
              <a:gd name="T107" fmla="*/ 136639 h 1309"/>
              <a:gd name="T108" fmla="*/ 0 w 1021"/>
              <a:gd name="T109" fmla="*/ 0 h 130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21"/>
              <a:gd name="T166" fmla="*/ 0 h 1309"/>
              <a:gd name="T167" fmla="*/ 1021 w 1021"/>
              <a:gd name="T168" fmla="*/ 1309 h 130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21" h="1309">
                <a:moveTo>
                  <a:pt x="0" y="0"/>
                </a:moveTo>
                <a:lnTo>
                  <a:pt x="258" y="0"/>
                </a:lnTo>
                <a:lnTo>
                  <a:pt x="258" y="697"/>
                </a:lnTo>
                <a:lnTo>
                  <a:pt x="260" y="835"/>
                </a:lnTo>
                <a:lnTo>
                  <a:pt x="268" y="913"/>
                </a:lnTo>
                <a:lnTo>
                  <a:pt x="278" y="950"/>
                </a:lnTo>
                <a:lnTo>
                  <a:pt x="296" y="984"/>
                </a:lnTo>
                <a:lnTo>
                  <a:pt x="319" y="1014"/>
                </a:lnTo>
                <a:lnTo>
                  <a:pt x="347" y="1040"/>
                </a:lnTo>
                <a:lnTo>
                  <a:pt x="381" y="1060"/>
                </a:lnTo>
                <a:lnTo>
                  <a:pt x="421" y="1075"/>
                </a:lnTo>
                <a:lnTo>
                  <a:pt x="466" y="1085"/>
                </a:lnTo>
                <a:lnTo>
                  <a:pt x="518" y="1088"/>
                </a:lnTo>
                <a:lnTo>
                  <a:pt x="570" y="1085"/>
                </a:lnTo>
                <a:lnTo>
                  <a:pt x="615" y="1076"/>
                </a:lnTo>
                <a:lnTo>
                  <a:pt x="652" y="1062"/>
                </a:lnTo>
                <a:lnTo>
                  <a:pt x="684" y="1043"/>
                </a:lnTo>
                <a:lnTo>
                  <a:pt x="708" y="1018"/>
                </a:lnTo>
                <a:lnTo>
                  <a:pt x="729" y="991"/>
                </a:lnTo>
                <a:lnTo>
                  <a:pt x="742" y="963"/>
                </a:lnTo>
                <a:lnTo>
                  <a:pt x="751" y="931"/>
                </a:lnTo>
                <a:lnTo>
                  <a:pt x="759" y="844"/>
                </a:lnTo>
                <a:lnTo>
                  <a:pt x="762" y="713"/>
                </a:lnTo>
                <a:lnTo>
                  <a:pt x="762" y="0"/>
                </a:lnTo>
                <a:lnTo>
                  <a:pt x="1021" y="0"/>
                </a:lnTo>
                <a:lnTo>
                  <a:pt x="1021" y="677"/>
                </a:lnTo>
                <a:lnTo>
                  <a:pt x="1020" y="783"/>
                </a:lnTo>
                <a:lnTo>
                  <a:pt x="1016" y="875"/>
                </a:lnTo>
                <a:lnTo>
                  <a:pt x="1000" y="1004"/>
                </a:lnTo>
                <a:lnTo>
                  <a:pt x="986" y="1050"/>
                </a:lnTo>
                <a:lnTo>
                  <a:pt x="970" y="1093"/>
                </a:lnTo>
                <a:lnTo>
                  <a:pt x="949" y="1131"/>
                </a:lnTo>
                <a:lnTo>
                  <a:pt x="922" y="1166"/>
                </a:lnTo>
                <a:lnTo>
                  <a:pt x="892" y="1197"/>
                </a:lnTo>
                <a:lnTo>
                  <a:pt x="857" y="1225"/>
                </a:lnTo>
                <a:lnTo>
                  <a:pt x="816" y="1250"/>
                </a:lnTo>
                <a:lnTo>
                  <a:pt x="773" y="1271"/>
                </a:lnTo>
                <a:lnTo>
                  <a:pt x="721" y="1287"/>
                </a:lnTo>
                <a:lnTo>
                  <a:pt x="663" y="1299"/>
                </a:lnTo>
                <a:lnTo>
                  <a:pt x="597" y="1306"/>
                </a:lnTo>
                <a:lnTo>
                  <a:pt x="526" y="1309"/>
                </a:lnTo>
                <a:lnTo>
                  <a:pt x="439" y="1306"/>
                </a:lnTo>
                <a:lnTo>
                  <a:pt x="364" y="1298"/>
                </a:lnTo>
                <a:lnTo>
                  <a:pt x="300" y="1285"/>
                </a:lnTo>
                <a:lnTo>
                  <a:pt x="248" y="1267"/>
                </a:lnTo>
                <a:lnTo>
                  <a:pt x="202" y="1244"/>
                </a:lnTo>
                <a:lnTo>
                  <a:pt x="162" y="1218"/>
                </a:lnTo>
                <a:lnTo>
                  <a:pt x="128" y="1189"/>
                </a:lnTo>
                <a:lnTo>
                  <a:pt x="98" y="1156"/>
                </a:lnTo>
                <a:lnTo>
                  <a:pt x="52" y="1087"/>
                </a:lnTo>
                <a:lnTo>
                  <a:pt x="25" y="1014"/>
                </a:lnTo>
                <a:lnTo>
                  <a:pt x="6" y="877"/>
                </a:lnTo>
                <a:lnTo>
                  <a:pt x="1" y="789"/>
                </a:lnTo>
                <a:lnTo>
                  <a:pt x="0" y="687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Freeform 27"/>
          <p:cNvSpPr>
            <a:spLocks noChangeArrowheads="1"/>
          </p:cNvSpPr>
          <p:nvPr/>
        </p:nvSpPr>
        <p:spPr bwMode="auto">
          <a:xfrm>
            <a:off x="6378575" y="3311525"/>
            <a:ext cx="203200" cy="255588"/>
          </a:xfrm>
          <a:custGeom>
            <a:avLst/>
            <a:gdLst>
              <a:gd name="T0" fmla="*/ 75851 w 1018"/>
              <a:gd name="T1" fmla="*/ 255588 h 1287"/>
              <a:gd name="T2" fmla="*/ 75851 w 1018"/>
              <a:gd name="T3" fmla="*/ 43293 h 1287"/>
              <a:gd name="T4" fmla="*/ 0 w 1018"/>
              <a:gd name="T5" fmla="*/ 43293 h 1287"/>
              <a:gd name="T6" fmla="*/ 0 w 1018"/>
              <a:gd name="T7" fmla="*/ 0 h 1287"/>
              <a:gd name="T8" fmla="*/ 203200 w 1018"/>
              <a:gd name="T9" fmla="*/ 0 h 1287"/>
              <a:gd name="T10" fmla="*/ 203200 w 1018"/>
              <a:gd name="T11" fmla="*/ 43293 h 1287"/>
              <a:gd name="T12" fmla="*/ 127549 w 1018"/>
              <a:gd name="T13" fmla="*/ 43293 h 1287"/>
              <a:gd name="T14" fmla="*/ 127549 w 1018"/>
              <a:gd name="T15" fmla="*/ 255588 h 1287"/>
              <a:gd name="T16" fmla="*/ 75851 w 1018"/>
              <a:gd name="T17" fmla="*/ 255588 h 12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18"/>
              <a:gd name="T28" fmla="*/ 0 h 1287"/>
              <a:gd name="T29" fmla="*/ 1018 w 1018"/>
              <a:gd name="T30" fmla="*/ 1287 h 12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18" h="1287">
                <a:moveTo>
                  <a:pt x="380" y="1287"/>
                </a:moveTo>
                <a:lnTo>
                  <a:pt x="380" y="218"/>
                </a:lnTo>
                <a:lnTo>
                  <a:pt x="0" y="218"/>
                </a:lnTo>
                <a:lnTo>
                  <a:pt x="0" y="0"/>
                </a:lnTo>
                <a:lnTo>
                  <a:pt x="1018" y="0"/>
                </a:lnTo>
                <a:lnTo>
                  <a:pt x="1018" y="218"/>
                </a:lnTo>
                <a:lnTo>
                  <a:pt x="639" y="218"/>
                </a:lnTo>
                <a:lnTo>
                  <a:pt x="639" y="1287"/>
                </a:lnTo>
                <a:lnTo>
                  <a:pt x="380" y="1287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Rectangle 28"/>
          <p:cNvSpPr>
            <a:spLocks noChangeArrowheads="1"/>
          </p:cNvSpPr>
          <p:nvPr/>
        </p:nvSpPr>
        <p:spPr bwMode="auto">
          <a:xfrm>
            <a:off x="6611938" y="3311525"/>
            <a:ext cx="52387" cy="25558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7" name="Freeform 29"/>
          <p:cNvSpPr>
            <a:spLocks noChangeArrowheads="1"/>
          </p:cNvSpPr>
          <p:nvPr/>
        </p:nvSpPr>
        <p:spPr bwMode="auto">
          <a:xfrm>
            <a:off x="6702425" y="3308350"/>
            <a:ext cx="246063" cy="263525"/>
          </a:xfrm>
          <a:custGeom>
            <a:avLst/>
            <a:gdLst>
              <a:gd name="T0" fmla="*/ 792 w 1242"/>
              <a:gd name="T1" fmla="*/ 114636 h 1331"/>
              <a:gd name="T2" fmla="*/ 6538 w 1242"/>
              <a:gd name="T3" fmla="*/ 81968 h 1331"/>
              <a:gd name="T4" fmla="*/ 21991 w 1242"/>
              <a:gd name="T5" fmla="*/ 49498 h 1331"/>
              <a:gd name="T6" fmla="*/ 42794 w 1242"/>
              <a:gd name="T7" fmla="*/ 25739 h 1331"/>
              <a:gd name="T8" fmla="*/ 68153 w 1242"/>
              <a:gd name="T9" fmla="*/ 9900 h 1331"/>
              <a:gd name="T10" fmla="*/ 93512 w 1242"/>
              <a:gd name="T11" fmla="*/ 2574 h 1331"/>
              <a:gd name="T12" fmla="*/ 122833 w 1242"/>
              <a:gd name="T13" fmla="*/ 0 h 1331"/>
              <a:gd name="T14" fmla="*/ 149183 w 1242"/>
              <a:gd name="T15" fmla="*/ 2178 h 1331"/>
              <a:gd name="T16" fmla="*/ 173354 w 1242"/>
              <a:gd name="T17" fmla="*/ 8712 h 1331"/>
              <a:gd name="T18" fmla="*/ 194354 w 1242"/>
              <a:gd name="T19" fmla="*/ 19799 h 1331"/>
              <a:gd name="T20" fmla="*/ 212383 w 1242"/>
              <a:gd name="T21" fmla="*/ 34846 h 1331"/>
              <a:gd name="T22" fmla="*/ 227242 w 1242"/>
              <a:gd name="T23" fmla="*/ 54051 h 1331"/>
              <a:gd name="T24" fmla="*/ 237742 w 1242"/>
              <a:gd name="T25" fmla="*/ 76820 h 1331"/>
              <a:gd name="T26" fmla="*/ 243884 w 1242"/>
              <a:gd name="T27" fmla="*/ 102757 h 1331"/>
              <a:gd name="T28" fmla="*/ 246063 w 1242"/>
              <a:gd name="T29" fmla="*/ 132257 h 1331"/>
              <a:gd name="T30" fmla="*/ 243884 w 1242"/>
              <a:gd name="T31" fmla="*/ 161362 h 1331"/>
              <a:gd name="T32" fmla="*/ 237742 w 1242"/>
              <a:gd name="T33" fmla="*/ 187299 h 1331"/>
              <a:gd name="T34" fmla="*/ 227440 w 1242"/>
              <a:gd name="T35" fmla="*/ 209870 h 1331"/>
              <a:gd name="T36" fmla="*/ 212779 w 1242"/>
              <a:gd name="T37" fmla="*/ 228877 h 1331"/>
              <a:gd name="T38" fmla="*/ 194750 w 1242"/>
              <a:gd name="T39" fmla="*/ 244122 h 1331"/>
              <a:gd name="T40" fmla="*/ 173750 w 1242"/>
              <a:gd name="T41" fmla="*/ 255011 h 1331"/>
              <a:gd name="T42" fmla="*/ 149777 w 1242"/>
              <a:gd name="T43" fmla="*/ 261347 h 1331"/>
              <a:gd name="T44" fmla="*/ 123428 w 1242"/>
              <a:gd name="T45" fmla="*/ 263525 h 1331"/>
              <a:gd name="T46" fmla="*/ 96484 w 1242"/>
              <a:gd name="T47" fmla="*/ 261347 h 1331"/>
              <a:gd name="T48" fmla="*/ 72511 w 1242"/>
              <a:gd name="T49" fmla="*/ 255011 h 1331"/>
              <a:gd name="T50" fmla="*/ 51511 w 1242"/>
              <a:gd name="T51" fmla="*/ 244122 h 1331"/>
              <a:gd name="T52" fmla="*/ 33482 w 1242"/>
              <a:gd name="T53" fmla="*/ 229075 h 1331"/>
              <a:gd name="T54" fmla="*/ 18821 w 1242"/>
              <a:gd name="T55" fmla="*/ 210068 h 1331"/>
              <a:gd name="T56" fmla="*/ 8321 w 1242"/>
              <a:gd name="T57" fmla="*/ 187695 h 1331"/>
              <a:gd name="T58" fmla="*/ 2179 w 1242"/>
              <a:gd name="T59" fmla="*/ 162154 h 1331"/>
              <a:gd name="T60" fmla="*/ 0 w 1242"/>
              <a:gd name="T61" fmla="*/ 133445 h 1331"/>
              <a:gd name="T62" fmla="*/ 52699 w 1242"/>
              <a:gd name="T63" fmla="*/ 131664 h 1331"/>
              <a:gd name="T64" fmla="*/ 57851 w 1242"/>
              <a:gd name="T65" fmla="*/ 169678 h 1331"/>
              <a:gd name="T66" fmla="*/ 72709 w 1242"/>
              <a:gd name="T67" fmla="*/ 197396 h 1331"/>
              <a:gd name="T68" fmla="*/ 95295 w 1242"/>
              <a:gd name="T69" fmla="*/ 214027 h 1331"/>
              <a:gd name="T70" fmla="*/ 123230 w 1242"/>
              <a:gd name="T71" fmla="*/ 219769 h 1331"/>
              <a:gd name="T72" fmla="*/ 151164 w 1242"/>
              <a:gd name="T73" fmla="*/ 214225 h 1331"/>
              <a:gd name="T74" fmla="*/ 173552 w 1242"/>
              <a:gd name="T75" fmla="*/ 197594 h 1331"/>
              <a:gd name="T76" fmla="*/ 188212 w 1242"/>
              <a:gd name="T77" fmla="*/ 169876 h 1331"/>
              <a:gd name="T78" fmla="*/ 193165 w 1242"/>
              <a:gd name="T79" fmla="*/ 131070 h 1331"/>
              <a:gd name="T80" fmla="*/ 188411 w 1242"/>
              <a:gd name="T81" fmla="*/ 92659 h 1331"/>
              <a:gd name="T82" fmla="*/ 174146 w 1242"/>
              <a:gd name="T83" fmla="*/ 65535 h 1331"/>
              <a:gd name="T84" fmla="*/ 151759 w 1242"/>
              <a:gd name="T85" fmla="*/ 49300 h 1331"/>
              <a:gd name="T86" fmla="*/ 123230 w 1242"/>
              <a:gd name="T87" fmla="*/ 44152 h 1331"/>
              <a:gd name="T88" fmla="*/ 94502 w 1242"/>
              <a:gd name="T89" fmla="*/ 49300 h 1331"/>
              <a:gd name="T90" fmla="*/ 72115 w 1242"/>
              <a:gd name="T91" fmla="*/ 65733 h 1331"/>
              <a:gd name="T92" fmla="*/ 57652 w 1242"/>
              <a:gd name="T93" fmla="*/ 93055 h 1331"/>
              <a:gd name="T94" fmla="*/ 52699 w 1242"/>
              <a:gd name="T95" fmla="*/ 131664 h 133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42"/>
              <a:gd name="T145" fmla="*/ 0 h 1331"/>
              <a:gd name="T146" fmla="*/ 1242 w 1242"/>
              <a:gd name="T147" fmla="*/ 1331 h 133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42" h="1331">
                <a:moveTo>
                  <a:pt x="0" y="674"/>
                </a:moveTo>
                <a:lnTo>
                  <a:pt x="4" y="579"/>
                </a:lnTo>
                <a:lnTo>
                  <a:pt x="15" y="493"/>
                </a:lnTo>
                <a:lnTo>
                  <a:pt x="33" y="414"/>
                </a:lnTo>
                <a:lnTo>
                  <a:pt x="59" y="343"/>
                </a:lnTo>
                <a:lnTo>
                  <a:pt x="111" y="250"/>
                </a:lnTo>
                <a:lnTo>
                  <a:pt x="178" y="167"/>
                </a:lnTo>
                <a:lnTo>
                  <a:pt x="216" y="130"/>
                </a:lnTo>
                <a:lnTo>
                  <a:pt x="257" y="99"/>
                </a:lnTo>
                <a:lnTo>
                  <a:pt x="344" y="50"/>
                </a:lnTo>
                <a:lnTo>
                  <a:pt x="406" y="29"/>
                </a:lnTo>
                <a:lnTo>
                  <a:pt x="472" y="13"/>
                </a:lnTo>
                <a:lnTo>
                  <a:pt x="544" y="3"/>
                </a:lnTo>
                <a:lnTo>
                  <a:pt x="620" y="0"/>
                </a:lnTo>
                <a:lnTo>
                  <a:pt x="688" y="2"/>
                </a:lnTo>
                <a:lnTo>
                  <a:pt x="753" y="11"/>
                </a:lnTo>
                <a:lnTo>
                  <a:pt x="816" y="25"/>
                </a:lnTo>
                <a:lnTo>
                  <a:pt x="875" y="44"/>
                </a:lnTo>
                <a:lnTo>
                  <a:pt x="929" y="69"/>
                </a:lnTo>
                <a:lnTo>
                  <a:pt x="981" y="100"/>
                </a:lnTo>
                <a:lnTo>
                  <a:pt x="1028" y="134"/>
                </a:lnTo>
                <a:lnTo>
                  <a:pt x="1072" y="176"/>
                </a:lnTo>
                <a:lnTo>
                  <a:pt x="1112" y="223"/>
                </a:lnTo>
                <a:lnTo>
                  <a:pt x="1147" y="273"/>
                </a:lnTo>
                <a:lnTo>
                  <a:pt x="1176" y="328"/>
                </a:lnTo>
                <a:lnTo>
                  <a:pt x="1200" y="388"/>
                </a:lnTo>
                <a:lnTo>
                  <a:pt x="1218" y="451"/>
                </a:lnTo>
                <a:lnTo>
                  <a:pt x="1231" y="519"/>
                </a:lnTo>
                <a:lnTo>
                  <a:pt x="1239" y="590"/>
                </a:lnTo>
                <a:lnTo>
                  <a:pt x="1242" y="668"/>
                </a:lnTo>
                <a:lnTo>
                  <a:pt x="1239" y="743"/>
                </a:lnTo>
                <a:lnTo>
                  <a:pt x="1231" y="815"/>
                </a:lnTo>
                <a:lnTo>
                  <a:pt x="1218" y="882"/>
                </a:lnTo>
                <a:lnTo>
                  <a:pt x="1200" y="946"/>
                </a:lnTo>
                <a:lnTo>
                  <a:pt x="1176" y="1004"/>
                </a:lnTo>
                <a:lnTo>
                  <a:pt x="1148" y="1060"/>
                </a:lnTo>
                <a:lnTo>
                  <a:pt x="1113" y="1110"/>
                </a:lnTo>
                <a:lnTo>
                  <a:pt x="1074" y="1156"/>
                </a:lnTo>
                <a:lnTo>
                  <a:pt x="1029" y="1197"/>
                </a:lnTo>
                <a:lnTo>
                  <a:pt x="983" y="1233"/>
                </a:lnTo>
                <a:lnTo>
                  <a:pt x="931" y="1263"/>
                </a:lnTo>
                <a:lnTo>
                  <a:pt x="877" y="1288"/>
                </a:lnTo>
                <a:lnTo>
                  <a:pt x="819" y="1306"/>
                </a:lnTo>
                <a:lnTo>
                  <a:pt x="756" y="1320"/>
                </a:lnTo>
                <a:lnTo>
                  <a:pt x="691" y="1328"/>
                </a:lnTo>
                <a:lnTo>
                  <a:pt x="623" y="1331"/>
                </a:lnTo>
                <a:lnTo>
                  <a:pt x="554" y="1328"/>
                </a:lnTo>
                <a:lnTo>
                  <a:pt x="487" y="1320"/>
                </a:lnTo>
                <a:lnTo>
                  <a:pt x="425" y="1306"/>
                </a:lnTo>
                <a:lnTo>
                  <a:pt x="366" y="1288"/>
                </a:lnTo>
                <a:lnTo>
                  <a:pt x="311" y="1263"/>
                </a:lnTo>
                <a:lnTo>
                  <a:pt x="260" y="1233"/>
                </a:lnTo>
                <a:lnTo>
                  <a:pt x="212" y="1198"/>
                </a:lnTo>
                <a:lnTo>
                  <a:pt x="169" y="1157"/>
                </a:lnTo>
                <a:lnTo>
                  <a:pt x="129" y="1111"/>
                </a:lnTo>
                <a:lnTo>
                  <a:pt x="95" y="1061"/>
                </a:lnTo>
                <a:lnTo>
                  <a:pt x="66" y="1006"/>
                </a:lnTo>
                <a:lnTo>
                  <a:pt x="42" y="948"/>
                </a:lnTo>
                <a:lnTo>
                  <a:pt x="24" y="885"/>
                </a:lnTo>
                <a:lnTo>
                  <a:pt x="11" y="819"/>
                </a:lnTo>
                <a:lnTo>
                  <a:pt x="3" y="748"/>
                </a:lnTo>
                <a:lnTo>
                  <a:pt x="0" y="674"/>
                </a:lnTo>
                <a:close/>
                <a:moveTo>
                  <a:pt x="266" y="665"/>
                </a:moveTo>
                <a:lnTo>
                  <a:pt x="273" y="768"/>
                </a:lnTo>
                <a:lnTo>
                  <a:pt x="292" y="857"/>
                </a:lnTo>
                <a:lnTo>
                  <a:pt x="323" y="934"/>
                </a:lnTo>
                <a:lnTo>
                  <a:pt x="367" y="997"/>
                </a:lnTo>
                <a:lnTo>
                  <a:pt x="420" y="1046"/>
                </a:lnTo>
                <a:lnTo>
                  <a:pt x="481" y="1081"/>
                </a:lnTo>
                <a:lnTo>
                  <a:pt x="548" y="1103"/>
                </a:lnTo>
                <a:lnTo>
                  <a:pt x="622" y="1110"/>
                </a:lnTo>
                <a:lnTo>
                  <a:pt x="696" y="1103"/>
                </a:lnTo>
                <a:lnTo>
                  <a:pt x="763" y="1082"/>
                </a:lnTo>
                <a:lnTo>
                  <a:pt x="823" y="1046"/>
                </a:lnTo>
                <a:lnTo>
                  <a:pt x="876" y="998"/>
                </a:lnTo>
                <a:lnTo>
                  <a:pt x="919" y="935"/>
                </a:lnTo>
                <a:lnTo>
                  <a:pt x="950" y="858"/>
                </a:lnTo>
                <a:lnTo>
                  <a:pt x="968" y="767"/>
                </a:lnTo>
                <a:lnTo>
                  <a:pt x="975" y="662"/>
                </a:lnTo>
                <a:lnTo>
                  <a:pt x="969" y="558"/>
                </a:lnTo>
                <a:lnTo>
                  <a:pt x="951" y="468"/>
                </a:lnTo>
                <a:lnTo>
                  <a:pt x="920" y="393"/>
                </a:lnTo>
                <a:lnTo>
                  <a:pt x="879" y="331"/>
                </a:lnTo>
                <a:lnTo>
                  <a:pt x="827" y="283"/>
                </a:lnTo>
                <a:lnTo>
                  <a:pt x="766" y="249"/>
                </a:lnTo>
                <a:lnTo>
                  <a:pt x="697" y="229"/>
                </a:lnTo>
                <a:lnTo>
                  <a:pt x="622" y="223"/>
                </a:lnTo>
                <a:lnTo>
                  <a:pt x="546" y="229"/>
                </a:lnTo>
                <a:lnTo>
                  <a:pt x="477" y="249"/>
                </a:lnTo>
                <a:lnTo>
                  <a:pt x="417" y="284"/>
                </a:lnTo>
                <a:lnTo>
                  <a:pt x="364" y="332"/>
                </a:lnTo>
                <a:lnTo>
                  <a:pt x="321" y="395"/>
                </a:lnTo>
                <a:lnTo>
                  <a:pt x="291" y="470"/>
                </a:lnTo>
                <a:lnTo>
                  <a:pt x="273" y="561"/>
                </a:lnTo>
                <a:lnTo>
                  <a:pt x="266" y="665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Freeform 30"/>
          <p:cNvSpPr>
            <a:spLocks noChangeArrowheads="1"/>
          </p:cNvSpPr>
          <p:nvPr/>
        </p:nvSpPr>
        <p:spPr bwMode="auto">
          <a:xfrm>
            <a:off x="6989763" y="3311525"/>
            <a:ext cx="200025" cy="255588"/>
          </a:xfrm>
          <a:custGeom>
            <a:avLst/>
            <a:gdLst>
              <a:gd name="T0" fmla="*/ 0 w 1016"/>
              <a:gd name="T1" fmla="*/ 255588 h 1287"/>
              <a:gd name="T2" fmla="*/ 0 w 1016"/>
              <a:gd name="T3" fmla="*/ 0 h 1287"/>
              <a:gd name="T4" fmla="*/ 49613 w 1016"/>
              <a:gd name="T5" fmla="*/ 0 h 1287"/>
              <a:gd name="T6" fmla="*/ 152775 w 1016"/>
              <a:gd name="T7" fmla="*/ 170789 h 1287"/>
              <a:gd name="T8" fmla="*/ 152775 w 1016"/>
              <a:gd name="T9" fmla="*/ 0 h 1287"/>
              <a:gd name="T10" fmla="*/ 200025 w 1016"/>
              <a:gd name="T11" fmla="*/ 0 h 1287"/>
              <a:gd name="T12" fmla="*/ 200025 w 1016"/>
              <a:gd name="T13" fmla="*/ 255588 h 1287"/>
              <a:gd name="T14" fmla="*/ 148838 w 1016"/>
              <a:gd name="T15" fmla="*/ 255588 h 1287"/>
              <a:gd name="T16" fmla="*/ 47447 w 1016"/>
              <a:gd name="T17" fmla="*/ 88969 h 1287"/>
              <a:gd name="T18" fmla="*/ 47447 w 1016"/>
              <a:gd name="T19" fmla="*/ 255588 h 1287"/>
              <a:gd name="T20" fmla="*/ 0 w 1016"/>
              <a:gd name="T21" fmla="*/ 255588 h 12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16"/>
              <a:gd name="T34" fmla="*/ 0 h 1287"/>
              <a:gd name="T35" fmla="*/ 1016 w 1016"/>
              <a:gd name="T36" fmla="*/ 1287 h 12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16" h="1287">
                <a:moveTo>
                  <a:pt x="0" y="1287"/>
                </a:moveTo>
                <a:lnTo>
                  <a:pt x="0" y="0"/>
                </a:lnTo>
                <a:lnTo>
                  <a:pt x="252" y="0"/>
                </a:lnTo>
                <a:lnTo>
                  <a:pt x="776" y="860"/>
                </a:lnTo>
                <a:lnTo>
                  <a:pt x="776" y="0"/>
                </a:lnTo>
                <a:lnTo>
                  <a:pt x="1016" y="0"/>
                </a:lnTo>
                <a:lnTo>
                  <a:pt x="1016" y="1287"/>
                </a:lnTo>
                <a:lnTo>
                  <a:pt x="756" y="1287"/>
                </a:lnTo>
                <a:lnTo>
                  <a:pt x="241" y="448"/>
                </a:lnTo>
                <a:lnTo>
                  <a:pt x="241" y="1287"/>
                </a:lnTo>
                <a:lnTo>
                  <a:pt x="0" y="1287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C4396-92DD-4B8D-9B40-FD47F720B698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009900" y="612775"/>
            <a:ext cx="2491686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FFFF00"/>
                </a:solidFill>
              </a:rPr>
              <a:t>H2S Signs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</a:p>
        </p:txBody>
      </p:sp>
      <p:grpSp>
        <p:nvGrpSpPr>
          <p:cNvPr id="35844" name="Group 2"/>
          <p:cNvGrpSpPr>
            <a:grpSpLocks/>
          </p:cNvGrpSpPr>
          <p:nvPr/>
        </p:nvGrpSpPr>
        <p:grpSpPr bwMode="auto">
          <a:xfrm>
            <a:off x="2743200" y="2590800"/>
            <a:ext cx="3684588" cy="2894013"/>
            <a:chOff x="1728" y="1632"/>
            <a:chExt cx="2321" cy="1823"/>
          </a:xfrm>
        </p:grpSpPr>
        <p:sp>
          <p:nvSpPr>
            <p:cNvPr id="35845" name="Rectangle 3"/>
            <p:cNvSpPr>
              <a:spLocks noChangeArrowheads="1"/>
            </p:cNvSpPr>
            <p:nvPr/>
          </p:nvSpPr>
          <p:spPr bwMode="auto">
            <a:xfrm>
              <a:off x="1728" y="1632"/>
              <a:ext cx="2322" cy="1824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6" name="Text Box 4"/>
            <p:cNvSpPr txBox="1">
              <a:spLocks noChangeArrowheads="1"/>
            </p:cNvSpPr>
            <p:nvPr/>
          </p:nvSpPr>
          <p:spPr bwMode="auto">
            <a:xfrm>
              <a:off x="2429" y="2688"/>
              <a:ext cx="921" cy="5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 b="1">
                  <a:solidFill>
                    <a:srgbClr val="000000"/>
                  </a:solidFill>
                  <a:latin typeface="Arial" charset="0"/>
                </a:rPr>
                <a:t>Poison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 b="1">
                  <a:solidFill>
                    <a:srgbClr val="000000"/>
                  </a:solidFill>
                  <a:latin typeface="Arial" charset="0"/>
                </a:rPr>
                <a:t>gas</a:t>
              </a:r>
            </a:p>
          </p:txBody>
        </p:sp>
        <p:sp>
          <p:nvSpPr>
            <p:cNvPr id="35847" name="Rectangle 5"/>
            <p:cNvSpPr>
              <a:spLocks noChangeArrowheads="1"/>
            </p:cNvSpPr>
            <p:nvPr/>
          </p:nvSpPr>
          <p:spPr bwMode="auto">
            <a:xfrm>
              <a:off x="1776" y="1680"/>
              <a:ext cx="2236" cy="886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8" name="Rectangle 6"/>
            <p:cNvSpPr>
              <a:spLocks noChangeArrowheads="1"/>
            </p:cNvSpPr>
            <p:nvPr/>
          </p:nvSpPr>
          <p:spPr bwMode="auto">
            <a:xfrm>
              <a:off x="1776" y="1680"/>
              <a:ext cx="12" cy="8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Rectangle 7"/>
            <p:cNvSpPr>
              <a:spLocks noChangeArrowheads="1"/>
            </p:cNvSpPr>
            <p:nvPr/>
          </p:nvSpPr>
          <p:spPr bwMode="auto">
            <a:xfrm>
              <a:off x="4004" y="1680"/>
              <a:ext cx="11" cy="890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8"/>
            <p:cNvSpPr>
              <a:spLocks noChangeArrowheads="1"/>
            </p:cNvSpPr>
            <p:nvPr/>
          </p:nvSpPr>
          <p:spPr bwMode="auto">
            <a:xfrm>
              <a:off x="1776" y="1680"/>
              <a:ext cx="2239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9"/>
            <p:cNvSpPr>
              <a:spLocks noChangeArrowheads="1"/>
            </p:cNvSpPr>
            <p:nvPr/>
          </p:nvSpPr>
          <p:spPr bwMode="auto">
            <a:xfrm>
              <a:off x="1776" y="2559"/>
              <a:ext cx="2239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Oval 10"/>
            <p:cNvSpPr>
              <a:spLocks noChangeArrowheads="1"/>
            </p:cNvSpPr>
            <p:nvPr/>
          </p:nvSpPr>
          <p:spPr bwMode="auto">
            <a:xfrm>
              <a:off x="1922" y="1773"/>
              <a:ext cx="1924" cy="678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Rectangle 11"/>
            <p:cNvSpPr>
              <a:spLocks noChangeArrowheads="1"/>
            </p:cNvSpPr>
            <p:nvPr/>
          </p:nvSpPr>
          <p:spPr bwMode="auto">
            <a:xfrm>
              <a:off x="2152" y="1896"/>
              <a:ext cx="1426" cy="420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Freeform 12"/>
            <p:cNvSpPr>
              <a:spLocks noChangeArrowheads="1"/>
            </p:cNvSpPr>
            <p:nvPr/>
          </p:nvSpPr>
          <p:spPr bwMode="auto">
            <a:xfrm>
              <a:off x="2153" y="1984"/>
              <a:ext cx="200" cy="240"/>
            </a:xfrm>
            <a:custGeom>
              <a:avLst/>
              <a:gdLst>
                <a:gd name="T0" fmla="*/ 0 w 1202"/>
                <a:gd name="T1" fmla="*/ 0 h 1444"/>
                <a:gd name="T2" fmla="*/ 88 w 1202"/>
                <a:gd name="T3" fmla="*/ 0 h 1444"/>
                <a:gd name="T4" fmla="*/ 102 w 1202"/>
                <a:gd name="T5" fmla="*/ 0 h 1444"/>
                <a:gd name="T6" fmla="*/ 114 w 1202"/>
                <a:gd name="T7" fmla="*/ 1 h 1444"/>
                <a:gd name="T8" fmla="*/ 133 w 1202"/>
                <a:gd name="T9" fmla="*/ 5 h 1444"/>
                <a:gd name="T10" fmla="*/ 144 w 1202"/>
                <a:gd name="T11" fmla="*/ 8 h 1444"/>
                <a:gd name="T12" fmla="*/ 153 w 1202"/>
                <a:gd name="T13" fmla="*/ 13 h 1444"/>
                <a:gd name="T14" fmla="*/ 162 w 1202"/>
                <a:gd name="T15" fmla="*/ 19 h 1444"/>
                <a:gd name="T16" fmla="*/ 169 w 1202"/>
                <a:gd name="T17" fmla="*/ 27 h 1444"/>
                <a:gd name="T18" fmla="*/ 176 w 1202"/>
                <a:gd name="T19" fmla="*/ 35 h 1444"/>
                <a:gd name="T20" fmla="*/ 183 w 1202"/>
                <a:gd name="T21" fmla="*/ 44 h 1444"/>
                <a:gd name="T22" fmla="*/ 188 w 1202"/>
                <a:gd name="T23" fmla="*/ 55 h 1444"/>
                <a:gd name="T24" fmla="*/ 192 w 1202"/>
                <a:gd name="T25" fmla="*/ 66 h 1444"/>
                <a:gd name="T26" fmla="*/ 196 w 1202"/>
                <a:gd name="T27" fmla="*/ 78 h 1444"/>
                <a:gd name="T28" fmla="*/ 198 w 1202"/>
                <a:gd name="T29" fmla="*/ 91 h 1444"/>
                <a:gd name="T30" fmla="*/ 200 w 1202"/>
                <a:gd name="T31" fmla="*/ 106 h 1444"/>
                <a:gd name="T32" fmla="*/ 200 w 1202"/>
                <a:gd name="T33" fmla="*/ 122 h 1444"/>
                <a:gd name="T34" fmla="*/ 200 w 1202"/>
                <a:gd name="T35" fmla="*/ 137 h 1444"/>
                <a:gd name="T36" fmla="*/ 198 w 1202"/>
                <a:gd name="T37" fmla="*/ 150 h 1444"/>
                <a:gd name="T38" fmla="*/ 196 w 1202"/>
                <a:gd name="T39" fmla="*/ 162 h 1444"/>
                <a:gd name="T40" fmla="*/ 193 w 1202"/>
                <a:gd name="T41" fmla="*/ 174 h 1444"/>
                <a:gd name="T42" fmla="*/ 188 w 1202"/>
                <a:gd name="T43" fmla="*/ 186 h 1444"/>
                <a:gd name="T44" fmla="*/ 182 w 1202"/>
                <a:gd name="T45" fmla="*/ 197 h 1444"/>
                <a:gd name="T46" fmla="*/ 175 w 1202"/>
                <a:gd name="T47" fmla="*/ 207 h 1444"/>
                <a:gd name="T48" fmla="*/ 167 w 1202"/>
                <a:gd name="T49" fmla="*/ 216 h 1444"/>
                <a:gd name="T50" fmla="*/ 160 w 1202"/>
                <a:gd name="T51" fmla="*/ 222 h 1444"/>
                <a:gd name="T52" fmla="*/ 152 w 1202"/>
                <a:gd name="T53" fmla="*/ 227 h 1444"/>
                <a:gd name="T54" fmla="*/ 143 w 1202"/>
                <a:gd name="T55" fmla="*/ 231 h 1444"/>
                <a:gd name="T56" fmla="*/ 133 w 1202"/>
                <a:gd name="T57" fmla="*/ 235 h 1444"/>
                <a:gd name="T58" fmla="*/ 115 w 1202"/>
                <a:gd name="T59" fmla="*/ 239 h 1444"/>
                <a:gd name="T60" fmla="*/ 103 w 1202"/>
                <a:gd name="T61" fmla="*/ 240 h 1444"/>
                <a:gd name="T62" fmla="*/ 91 w 1202"/>
                <a:gd name="T63" fmla="*/ 240 h 1444"/>
                <a:gd name="T64" fmla="*/ 0 w 1202"/>
                <a:gd name="T65" fmla="*/ 240 h 1444"/>
                <a:gd name="T66" fmla="*/ 0 w 1202"/>
                <a:gd name="T67" fmla="*/ 0 h 1444"/>
                <a:gd name="T68" fmla="*/ 48 w 1202"/>
                <a:gd name="T69" fmla="*/ 41 h 1444"/>
                <a:gd name="T70" fmla="*/ 48 w 1202"/>
                <a:gd name="T71" fmla="*/ 200 h 1444"/>
                <a:gd name="T72" fmla="*/ 84 w 1202"/>
                <a:gd name="T73" fmla="*/ 200 h 1444"/>
                <a:gd name="T74" fmla="*/ 101 w 1202"/>
                <a:gd name="T75" fmla="*/ 199 h 1444"/>
                <a:gd name="T76" fmla="*/ 113 w 1202"/>
                <a:gd name="T77" fmla="*/ 197 h 1444"/>
                <a:gd name="T78" fmla="*/ 124 w 1202"/>
                <a:gd name="T79" fmla="*/ 193 h 1444"/>
                <a:gd name="T80" fmla="*/ 133 w 1202"/>
                <a:gd name="T81" fmla="*/ 187 h 1444"/>
                <a:gd name="T82" fmla="*/ 140 w 1202"/>
                <a:gd name="T83" fmla="*/ 178 h 1444"/>
                <a:gd name="T84" fmla="*/ 143 w 1202"/>
                <a:gd name="T85" fmla="*/ 172 h 1444"/>
                <a:gd name="T86" fmla="*/ 145 w 1202"/>
                <a:gd name="T87" fmla="*/ 164 h 1444"/>
                <a:gd name="T88" fmla="*/ 149 w 1202"/>
                <a:gd name="T89" fmla="*/ 145 h 1444"/>
                <a:gd name="T90" fmla="*/ 150 w 1202"/>
                <a:gd name="T91" fmla="*/ 133 h 1444"/>
                <a:gd name="T92" fmla="*/ 150 w 1202"/>
                <a:gd name="T93" fmla="*/ 120 h 1444"/>
                <a:gd name="T94" fmla="*/ 150 w 1202"/>
                <a:gd name="T95" fmla="*/ 107 h 1444"/>
                <a:gd name="T96" fmla="*/ 149 w 1202"/>
                <a:gd name="T97" fmla="*/ 96 h 1444"/>
                <a:gd name="T98" fmla="*/ 145 w 1202"/>
                <a:gd name="T99" fmla="*/ 77 h 1444"/>
                <a:gd name="T100" fmla="*/ 139 w 1202"/>
                <a:gd name="T101" fmla="*/ 64 h 1444"/>
                <a:gd name="T102" fmla="*/ 132 w 1202"/>
                <a:gd name="T103" fmla="*/ 54 h 1444"/>
                <a:gd name="T104" fmla="*/ 122 w 1202"/>
                <a:gd name="T105" fmla="*/ 47 h 1444"/>
                <a:gd name="T106" fmla="*/ 109 w 1202"/>
                <a:gd name="T107" fmla="*/ 43 h 1444"/>
                <a:gd name="T108" fmla="*/ 94 w 1202"/>
                <a:gd name="T109" fmla="*/ 41 h 1444"/>
                <a:gd name="T110" fmla="*/ 70 w 1202"/>
                <a:gd name="T111" fmla="*/ 41 h 1444"/>
                <a:gd name="T112" fmla="*/ 48 w 1202"/>
                <a:gd name="T113" fmla="*/ 41 h 14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02"/>
                <a:gd name="T172" fmla="*/ 0 h 1444"/>
                <a:gd name="T173" fmla="*/ 1202 w 1202"/>
                <a:gd name="T174" fmla="*/ 1444 h 14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02" h="1444">
                  <a:moveTo>
                    <a:pt x="0" y="0"/>
                  </a:moveTo>
                  <a:lnTo>
                    <a:pt x="529" y="0"/>
                  </a:lnTo>
                  <a:lnTo>
                    <a:pt x="613" y="1"/>
                  </a:lnTo>
                  <a:lnTo>
                    <a:pt x="687" y="7"/>
                  </a:lnTo>
                  <a:lnTo>
                    <a:pt x="802" y="28"/>
                  </a:lnTo>
                  <a:lnTo>
                    <a:pt x="863" y="51"/>
                  </a:lnTo>
                  <a:lnTo>
                    <a:pt x="919" y="80"/>
                  </a:lnTo>
                  <a:lnTo>
                    <a:pt x="971" y="116"/>
                  </a:lnTo>
                  <a:lnTo>
                    <a:pt x="1018" y="161"/>
                  </a:lnTo>
                  <a:lnTo>
                    <a:pt x="1060" y="211"/>
                  </a:lnTo>
                  <a:lnTo>
                    <a:pt x="1097" y="267"/>
                  </a:lnTo>
                  <a:lnTo>
                    <a:pt x="1128" y="328"/>
                  </a:lnTo>
                  <a:lnTo>
                    <a:pt x="1155" y="395"/>
                  </a:lnTo>
                  <a:lnTo>
                    <a:pt x="1175" y="468"/>
                  </a:lnTo>
                  <a:lnTo>
                    <a:pt x="1190" y="549"/>
                  </a:lnTo>
                  <a:lnTo>
                    <a:pt x="1199" y="638"/>
                  </a:lnTo>
                  <a:lnTo>
                    <a:pt x="1202" y="736"/>
                  </a:lnTo>
                  <a:lnTo>
                    <a:pt x="1199" y="822"/>
                  </a:lnTo>
                  <a:lnTo>
                    <a:pt x="1190" y="902"/>
                  </a:lnTo>
                  <a:lnTo>
                    <a:pt x="1177" y="975"/>
                  </a:lnTo>
                  <a:lnTo>
                    <a:pt x="1158" y="1044"/>
                  </a:lnTo>
                  <a:lnTo>
                    <a:pt x="1128" y="1118"/>
                  </a:lnTo>
                  <a:lnTo>
                    <a:pt x="1093" y="1186"/>
                  </a:lnTo>
                  <a:lnTo>
                    <a:pt x="1051" y="1246"/>
                  </a:lnTo>
                  <a:lnTo>
                    <a:pt x="1005" y="1298"/>
                  </a:lnTo>
                  <a:lnTo>
                    <a:pt x="964" y="1333"/>
                  </a:lnTo>
                  <a:lnTo>
                    <a:pt x="916" y="1364"/>
                  </a:lnTo>
                  <a:lnTo>
                    <a:pt x="861" y="1390"/>
                  </a:lnTo>
                  <a:lnTo>
                    <a:pt x="801" y="1414"/>
                  </a:lnTo>
                  <a:lnTo>
                    <a:pt x="689" y="1436"/>
                  </a:lnTo>
                  <a:lnTo>
                    <a:pt x="621" y="1442"/>
                  </a:lnTo>
                  <a:lnTo>
                    <a:pt x="545" y="1444"/>
                  </a:lnTo>
                  <a:lnTo>
                    <a:pt x="0" y="1444"/>
                  </a:lnTo>
                  <a:lnTo>
                    <a:pt x="0" y="0"/>
                  </a:lnTo>
                  <a:close/>
                  <a:moveTo>
                    <a:pt x="289" y="245"/>
                  </a:moveTo>
                  <a:lnTo>
                    <a:pt x="289" y="1201"/>
                  </a:lnTo>
                  <a:lnTo>
                    <a:pt x="505" y="1201"/>
                  </a:lnTo>
                  <a:lnTo>
                    <a:pt x="610" y="1198"/>
                  </a:lnTo>
                  <a:lnTo>
                    <a:pt x="680" y="1187"/>
                  </a:lnTo>
                  <a:lnTo>
                    <a:pt x="744" y="1163"/>
                  </a:lnTo>
                  <a:lnTo>
                    <a:pt x="797" y="1127"/>
                  </a:lnTo>
                  <a:lnTo>
                    <a:pt x="840" y="1071"/>
                  </a:lnTo>
                  <a:lnTo>
                    <a:pt x="857" y="1033"/>
                  </a:lnTo>
                  <a:lnTo>
                    <a:pt x="873" y="988"/>
                  </a:lnTo>
                  <a:lnTo>
                    <a:pt x="895" y="873"/>
                  </a:lnTo>
                  <a:lnTo>
                    <a:pt x="901" y="802"/>
                  </a:lnTo>
                  <a:lnTo>
                    <a:pt x="903" y="724"/>
                  </a:lnTo>
                  <a:lnTo>
                    <a:pt x="901" y="644"/>
                  </a:lnTo>
                  <a:lnTo>
                    <a:pt x="895" y="575"/>
                  </a:lnTo>
                  <a:lnTo>
                    <a:pt x="873" y="466"/>
                  </a:lnTo>
                  <a:lnTo>
                    <a:pt x="838" y="386"/>
                  </a:lnTo>
                  <a:lnTo>
                    <a:pt x="791" y="326"/>
                  </a:lnTo>
                  <a:lnTo>
                    <a:pt x="731" y="284"/>
                  </a:lnTo>
                  <a:lnTo>
                    <a:pt x="657" y="258"/>
                  </a:lnTo>
                  <a:lnTo>
                    <a:pt x="567" y="248"/>
                  </a:lnTo>
                  <a:lnTo>
                    <a:pt x="420" y="245"/>
                  </a:lnTo>
                  <a:lnTo>
                    <a:pt x="289" y="2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Freeform 13"/>
            <p:cNvSpPr>
              <a:spLocks noChangeArrowheads="1"/>
            </p:cNvSpPr>
            <p:nvPr/>
          </p:nvSpPr>
          <p:spPr bwMode="auto">
            <a:xfrm>
              <a:off x="2370" y="1984"/>
              <a:ext cx="239" cy="240"/>
            </a:xfrm>
            <a:custGeom>
              <a:avLst/>
              <a:gdLst>
                <a:gd name="T0" fmla="*/ 239 w 1438"/>
                <a:gd name="T1" fmla="*/ 240 h 1444"/>
                <a:gd name="T2" fmla="*/ 187 w 1438"/>
                <a:gd name="T3" fmla="*/ 240 h 1444"/>
                <a:gd name="T4" fmla="*/ 166 w 1438"/>
                <a:gd name="T5" fmla="*/ 185 h 1444"/>
                <a:gd name="T6" fmla="*/ 71 w 1438"/>
                <a:gd name="T7" fmla="*/ 185 h 1444"/>
                <a:gd name="T8" fmla="*/ 51 w 1438"/>
                <a:gd name="T9" fmla="*/ 240 h 1444"/>
                <a:gd name="T10" fmla="*/ 0 w 1438"/>
                <a:gd name="T11" fmla="*/ 240 h 1444"/>
                <a:gd name="T12" fmla="*/ 93 w 1438"/>
                <a:gd name="T13" fmla="*/ 0 h 1444"/>
                <a:gd name="T14" fmla="*/ 144 w 1438"/>
                <a:gd name="T15" fmla="*/ 0 h 1444"/>
                <a:gd name="T16" fmla="*/ 239 w 1438"/>
                <a:gd name="T17" fmla="*/ 240 h 1444"/>
                <a:gd name="T18" fmla="*/ 150 w 1438"/>
                <a:gd name="T19" fmla="*/ 145 h 1444"/>
                <a:gd name="T20" fmla="*/ 118 w 1438"/>
                <a:gd name="T21" fmla="*/ 56 h 1444"/>
                <a:gd name="T22" fmla="*/ 86 w 1438"/>
                <a:gd name="T23" fmla="*/ 145 h 1444"/>
                <a:gd name="T24" fmla="*/ 150 w 1438"/>
                <a:gd name="T25" fmla="*/ 145 h 14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38"/>
                <a:gd name="T40" fmla="*/ 0 h 1444"/>
                <a:gd name="T41" fmla="*/ 1438 w 1438"/>
                <a:gd name="T42" fmla="*/ 1444 h 14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38" h="1444">
                  <a:moveTo>
                    <a:pt x="1438" y="1444"/>
                  </a:moveTo>
                  <a:lnTo>
                    <a:pt x="1123" y="1444"/>
                  </a:lnTo>
                  <a:lnTo>
                    <a:pt x="999" y="1116"/>
                  </a:lnTo>
                  <a:lnTo>
                    <a:pt x="426" y="1116"/>
                  </a:lnTo>
                  <a:lnTo>
                    <a:pt x="307" y="1444"/>
                  </a:lnTo>
                  <a:lnTo>
                    <a:pt x="0" y="1444"/>
                  </a:lnTo>
                  <a:lnTo>
                    <a:pt x="558" y="0"/>
                  </a:lnTo>
                  <a:lnTo>
                    <a:pt x="864" y="0"/>
                  </a:lnTo>
                  <a:lnTo>
                    <a:pt x="1438" y="1444"/>
                  </a:lnTo>
                  <a:close/>
                  <a:moveTo>
                    <a:pt x="905" y="873"/>
                  </a:moveTo>
                  <a:lnTo>
                    <a:pt x="708" y="337"/>
                  </a:lnTo>
                  <a:lnTo>
                    <a:pt x="515" y="873"/>
                  </a:lnTo>
                  <a:lnTo>
                    <a:pt x="905" y="8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Freeform 14"/>
            <p:cNvSpPr>
              <a:spLocks noChangeArrowheads="1"/>
            </p:cNvSpPr>
            <p:nvPr/>
          </p:nvSpPr>
          <p:spPr bwMode="auto">
            <a:xfrm>
              <a:off x="2636" y="1984"/>
              <a:ext cx="189" cy="240"/>
            </a:xfrm>
            <a:custGeom>
              <a:avLst/>
              <a:gdLst>
                <a:gd name="T0" fmla="*/ 0 w 1137"/>
                <a:gd name="T1" fmla="*/ 240 h 1444"/>
                <a:gd name="T2" fmla="*/ 0 w 1137"/>
                <a:gd name="T3" fmla="*/ 0 h 1444"/>
                <a:gd name="T4" fmla="*/ 47 w 1137"/>
                <a:gd name="T5" fmla="*/ 0 h 1444"/>
                <a:gd name="T6" fmla="*/ 144 w 1137"/>
                <a:gd name="T7" fmla="*/ 160 h 1444"/>
                <a:gd name="T8" fmla="*/ 144 w 1137"/>
                <a:gd name="T9" fmla="*/ 0 h 1444"/>
                <a:gd name="T10" fmla="*/ 189 w 1137"/>
                <a:gd name="T11" fmla="*/ 0 h 1444"/>
                <a:gd name="T12" fmla="*/ 189 w 1137"/>
                <a:gd name="T13" fmla="*/ 240 h 1444"/>
                <a:gd name="T14" fmla="*/ 141 w 1137"/>
                <a:gd name="T15" fmla="*/ 240 h 1444"/>
                <a:gd name="T16" fmla="*/ 45 w 1137"/>
                <a:gd name="T17" fmla="*/ 84 h 1444"/>
                <a:gd name="T18" fmla="*/ 45 w 1137"/>
                <a:gd name="T19" fmla="*/ 240 h 1444"/>
                <a:gd name="T20" fmla="*/ 0 w 1137"/>
                <a:gd name="T21" fmla="*/ 240 h 14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37"/>
                <a:gd name="T34" fmla="*/ 0 h 1444"/>
                <a:gd name="T35" fmla="*/ 1137 w 1137"/>
                <a:gd name="T36" fmla="*/ 1444 h 14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37" h="1444">
                  <a:moveTo>
                    <a:pt x="0" y="1444"/>
                  </a:moveTo>
                  <a:lnTo>
                    <a:pt x="0" y="0"/>
                  </a:lnTo>
                  <a:lnTo>
                    <a:pt x="281" y="0"/>
                  </a:lnTo>
                  <a:lnTo>
                    <a:pt x="868" y="965"/>
                  </a:lnTo>
                  <a:lnTo>
                    <a:pt x="868" y="0"/>
                  </a:lnTo>
                  <a:lnTo>
                    <a:pt x="1137" y="0"/>
                  </a:lnTo>
                  <a:lnTo>
                    <a:pt x="1137" y="1444"/>
                  </a:lnTo>
                  <a:lnTo>
                    <a:pt x="846" y="1444"/>
                  </a:lnTo>
                  <a:lnTo>
                    <a:pt x="268" y="503"/>
                  </a:lnTo>
                  <a:lnTo>
                    <a:pt x="268" y="1444"/>
                  </a:lnTo>
                  <a:lnTo>
                    <a:pt x="0" y="14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Freeform 15"/>
            <p:cNvSpPr>
              <a:spLocks noChangeArrowheads="1"/>
            </p:cNvSpPr>
            <p:nvPr/>
          </p:nvSpPr>
          <p:spPr bwMode="auto">
            <a:xfrm>
              <a:off x="2868" y="1980"/>
              <a:ext cx="223" cy="248"/>
            </a:xfrm>
            <a:custGeom>
              <a:avLst/>
              <a:gdLst>
                <a:gd name="T0" fmla="*/ 119 w 1342"/>
                <a:gd name="T1" fmla="*/ 115 h 1493"/>
                <a:gd name="T2" fmla="*/ 223 w 1342"/>
                <a:gd name="T3" fmla="*/ 211 h 1493"/>
                <a:gd name="T4" fmla="*/ 204 w 1342"/>
                <a:gd name="T5" fmla="*/ 225 h 1493"/>
                <a:gd name="T6" fmla="*/ 179 w 1342"/>
                <a:gd name="T7" fmla="*/ 237 h 1493"/>
                <a:gd name="T8" fmla="*/ 150 w 1342"/>
                <a:gd name="T9" fmla="*/ 245 h 1493"/>
                <a:gd name="T10" fmla="*/ 121 w 1342"/>
                <a:gd name="T11" fmla="*/ 248 h 1493"/>
                <a:gd name="T12" fmla="*/ 86 w 1342"/>
                <a:gd name="T13" fmla="*/ 244 h 1493"/>
                <a:gd name="T14" fmla="*/ 56 w 1342"/>
                <a:gd name="T15" fmla="*/ 232 h 1493"/>
                <a:gd name="T16" fmla="*/ 31 w 1342"/>
                <a:gd name="T17" fmla="*/ 213 h 1493"/>
                <a:gd name="T18" fmla="*/ 14 w 1342"/>
                <a:gd name="T19" fmla="*/ 187 h 1493"/>
                <a:gd name="T20" fmla="*/ 3 w 1342"/>
                <a:gd name="T21" fmla="*/ 156 h 1493"/>
                <a:gd name="T22" fmla="*/ 0 w 1342"/>
                <a:gd name="T23" fmla="*/ 123 h 1493"/>
                <a:gd name="T24" fmla="*/ 4 w 1342"/>
                <a:gd name="T25" fmla="*/ 88 h 1493"/>
                <a:gd name="T26" fmla="*/ 16 w 1342"/>
                <a:gd name="T27" fmla="*/ 57 h 1493"/>
                <a:gd name="T28" fmla="*/ 35 w 1342"/>
                <a:gd name="T29" fmla="*/ 31 h 1493"/>
                <a:gd name="T30" fmla="*/ 61 w 1342"/>
                <a:gd name="T31" fmla="*/ 12 h 1493"/>
                <a:gd name="T32" fmla="*/ 87 w 1342"/>
                <a:gd name="T33" fmla="*/ 3 h 1493"/>
                <a:gd name="T34" fmla="*/ 118 w 1342"/>
                <a:gd name="T35" fmla="*/ 0 h 1493"/>
                <a:gd name="T36" fmla="*/ 158 w 1342"/>
                <a:gd name="T37" fmla="*/ 5 h 1493"/>
                <a:gd name="T38" fmla="*/ 188 w 1342"/>
                <a:gd name="T39" fmla="*/ 19 h 1493"/>
                <a:gd name="T40" fmla="*/ 208 w 1342"/>
                <a:gd name="T41" fmla="*/ 41 h 1493"/>
                <a:gd name="T42" fmla="*/ 220 w 1342"/>
                <a:gd name="T43" fmla="*/ 71 h 1493"/>
                <a:gd name="T44" fmla="*/ 169 w 1342"/>
                <a:gd name="T45" fmla="*/ 71 h 1493"/>
                <a:gd name="T46" fmla="*/ 160 w 1342"/>
                <a:gd name="T47" fmla="*/ 57 h 1493"/>
                <a:gd name="T48" fmla="*/ 146 w 1342"/>
                <a:gd name="T49" fmla="*/ 47 h 1493"/>
                <a:gd name="T50" fmla="*/ 128 w 1342"/>
                <a:gd name="T51" fmla="*/ 42 h 1493"/>
                <a:gd name="T52" fmla="*/ 103 w 1342"/>
                <a:gd name="T53" fmla="*/ 43 h 1493"/>
                <a:gd name="T54" fmla="*/ 78 w 1342"/>
                <a:gd name="T55" fmla="*/ 53 h 1493"/>
                <a:gd name="T56" fmla="*/ 60 w 1342"/>
                <a:gd name="T57" fmla="*/ 73 h 1493"/>
                <a:gd name="T58" fmla="*/ 51 w 1342"/>
                <a:gd name="T59" fmla="*/ 103 h 1493"/>
                <a:gd name="T60" fmla="*/ 51 w 1342"/>
                <a:gd name="T61" fmla="*/ 141 h 1493"/>
                <a:gd name="T62" fmla="*/ 60 w 1342"/>
                <a:gd name="T63" fmla="*/ 173 h 1493"/>
                <a:gd name="T64" fmla="*/ 79 w 1342"/>
                <a:gd name="T65" fmla="*/ 195 h 1493"/>
                <a:gd name="T66" fmla="*/ 103 w 1342"/>
                <a:gd name="T67" fmla="*/ 205 h 1493"/>
                <a:gd name="T68" fmla="*/ 133 w 1342"/>
                <a:gd name="T69" fmla="*/ 205 h 1493"/>
                <a:gd name="T70" fmla="*/ 148 w 1342"/>
                <a:gd name="T71" fmla="*/ 201 h 1493"/>
                <a:gd name="T72" fmla="*/ 174 w 1342"/>
                <a:gd name="T73" fmla="*/ 186 h 1493"/>
                <a:gd name="T74" fmla="*/ 119 w 1342"/>
                <a:gd name="T75" fmla="*/ 156 h 14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42"/>
                <a:gd name="T115" fmla="*/ 0 h 1493"/>
                <a:gd name="T116" fmla="*/ 1342 w 1342"/>
                <a:gd name="T117" fmla="*/ 1493 h 14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42" h="1493">
                  <a:moveTo>
                    <a:pt x="718" y="939"/>
                  </a:moveTo>
                  <a:lnTo>
                    <a:pt x="718" y="695"/>
                  </a:lnTo>
                  <a:lnTo>
                    <a:pt x="1342" y="695"/>
                  </a:lnTo>
                  <a:lnTo>
                    <a:pt x="1342" y="1270"/>
                  </a:lnTo>
                  <a:lnTo>
                    <a:pt x="1291" y="1313"/>
                  </a:lnTo>
                  <a:lnTo>
                    <a:pt x="1230" y="1354"/>
                  </a:lnTo>
                  <a:lnTo>
                    <a:pt x="1159" y="1391"/>
                  </a:lnTo>
                  <a:lnTo>
                    <a:pt x="1078" y="1426"/>
                  </a:lnTo>
                  <a:lnTo>
                    <a:pt x="990" y="1455"/>
                  </a:lnTo>
                  <a:lnTo>
                    <a:pt x="903" y="1475"/>
                  </a:lnTo>
                  <a:lnTo>
                    <a:pt x="816" y="1488"/>
                  </a:lnTo>
                  <a:lnTo>
                    <a:pt x="727" y="1493"/>
                  </a:lnTo>
                  <a:lnTo>
                    <a:pt x="619" y="1486"/>
                  </a:lnTo>
                  <a:lnTo>
                    <a:pt x="517" y="1469"/>
                  </a:lnTo>
                  <a:lnTo>
                    <a:pt x="422" y="1440"/>
                  </a:lnTo>
                  <a:lnTo>
                    <a:pt x="336" y="1399"/>
                  </a:lnTo>
                  <a:lnTo>
                    <a:pt x="256" y="1346"/>
                  </a:lnTo>
                  <a:lnTo>
                    <a:pt x="189" y="1283"/>
                  </a:lnTo>
                  <a:lnTo>
                    <a:pt x="132" y="1210"/>
                  </a:lnTo>
                  <a:lnTo>
                    <a:pt x="84" y="1127"/>
                  </a:lnTo>
                  <a:lnTo>
                    <a:pt x="47" y="1036"/>
                  </a:lnTo>
                  <a:lnTo>
                    <a:pt x="21" y="942"/>
                  </a:lnTo>
                  <a:lnTo>
                    <a:pt x="5" y="845"/>
                  </a:lnTo>
                  <a:lnTo>
                    <a:pt x="0" y="742"/>
                  </a:lnTo>
                  <a:lnTo>
                    <a:pt x="6" y="633"/>
                  </a:lnTo>
                  <a:lnTo>
                    <a:pt x="23" y="529"/>
                  </a:lnTo>
                  <a:lnTo>
                    <a:pt x="53" y="432"/>
                  </a:lnTo>
                  <a:lnTo>
                    <a:pt x="94" y="341"/>
                  </a:lnTo>
                  <a:lnTo>
                    <a:pt x="147" y="259"/>
                  </a:lnTo>
                  <a:lnTo>
                    <a:pt x="210" y="186"/>
                  </a:lnTo>
                  <a:lnTo>
                    <a:pt x="283" y="125"/>
                  </a:lnTo>
                  <a:lnTo>
                    <a:pt x="369" y="72"/>
                  </a:lnTo>
                  <a:lnTo>
                    <a:pt x="442" y="41"/>
                  </a:lnTo>
                  <a:lnTo>
                    <a:pt x="523" y="19"/>
                  </a:lnTo>
                  <a:lnTo>
                    <a:pt x="613" y="6"/>
                  </a:lnTo>
                  <a:lnTo>
                    <a:pt x="712" y="0"/>
                  </a:lnTo>
                  <a:lnTo>
                    <a:pt x="838" y="8"/>
                  </a:lnTo>
                  <a:lnTo>
                    <a:pt x="950" y="29"/>
                  </a:lnTo>
                  <a:lnTo>
                    <a:pt x="1046" y="64"/>
                  </a:lnTo>
                  <a:lnTo>
                    <a:pt x="1129" y="114"/>
                  </a:lnTo>
                  <a:lnTo>
                    <a:pt x="1197" y="175"/>
                  </a:lnTo>
                  <a:lnTo>
                    <a:pt x="1253" y="247"/>
                  </a:lnTo>
                  <a:lnTo>
                    <a:pt x="1294" y="330"/>
                  </a:lnTo>
                  <a:lnTo>
                    <a:pt x="1322" y="425"/>
                  </a:lnTo>
                  <a:lnTo>
                    <a:pt x="1035" y="480"/>
                  </a:lnTo>
                  <a:lnTo>
                    <a:pt x="1016" y="428"/>
                  </a:lnTo>
                  <a:lnTo>
                    <a:pt x="991" y="384"/>
                  </a:lnTo>
                  <a:lnTo>
                    <a:pt x="960" y="345"/>
                  </a:lnTo>
                  <a:lnTo>
                    <a:pt x="921" y="312"/>
                  </a:lnTo>
                  <a:lnTo>
                    <a:pt x="876" y="284"/>
                  </a:lnTo>
                  <a:lnTo>
                    <a:pt x="826" y="266"/>
                  </a:lnTo>
                  <a:lnTo>
                    <a:pt x="772" y="254"/>
                  </a:lnTo>
                  <a:lnTo>
                    <a:pt x="712" y="250"/>
                  </a:lnTo>
                  <a:lnTo>
                    <a:pt x="622" y="257"/>
                  </a:lnTo>
                  <a:lnTo>
                    <a:pt x="542" y="280"/>
                  </a:lnTo>
                  <a:lnTo>
                    <a:pt x="471" y="318"/>
                  </a:lnTo>
                  <a:lnTo>
                    <a:pt x="410" y="371"/>
                  </a:lnTo>
                  <a:lnTo>
                    <a:pt x="361" y="438"/>
                  </a:lnTo>
                  <a:lnTo>
                    <a:pt x="326" y="521"/>
                  </a:lnTo>
                  <a:lnTo>
                    <a:pt x="305" y="619"/>
                  </a:lnTo>
                  <a:lnTo>
                    <a:pt x="299" y="730"/>
                  </a:lnTo>
                  <a:lnTo>
                    <a:pt x="305" y="850"/>
                  </a:lnTo>
                  <a:lnTo>
                    <a:pt x="327" y="955"/>
                  </a:lnTo>
                  <a:lnTo>
                    <a:pt x="362" y="1044"/>
                  </a:lnTo>
                  <a:lnTo>
                    <a:pt x="412" y="1116"/>
                  </a:lnTo>
                  <a:lnTo>
                    <a:pt x="473" y="1172"/>
                  </a:lnTo>
                  <a:lnTo>
                    <a:pt x="543" y="1212"/>
                  </a:lnTo>
                  <a:lnTo>
                    <a:pt x="622" y="1236"/>
                  </a:lnTo>
                  <a:lnTo>
                    <a:pt x="709" y="1245"/>
                  </a:lnTo>
                  <a:lnTo>
                    <a:pt x="800" y="1235"/>
                  </a:lnTo>
                  <a:lnTo>
                    <a:pt x="846" y="1224"/>
                  </a:lnTo>
                  <a:lnTo>
                    <a:pt x="891" y="1209"/>
                  </a:lnTo>
                  <a:lnTo>
                    <a:pt x="976" y="1169"/>
                  </a:lnTo>
                  <a:lnTo>
                    <a:pt x="1049" y="1121"/>
                  </a:lnTo>
                  <a:lnTo>
                    <a:pt x="1049" y="939"/>
                  </a:lnTo>
                  <a:lnTo>
                    <a:pt x="718" y="9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Freeform 16"/>
            <p:cNvSpPr>
              <a:spLocks noChangeArrowheads="1"/>
            </p:cNvSpPr>
            <p:nvPr/>
          </p:nvSpPr>
          <p:spPr bwMode="auto">
            <a:xfrm>
              <a:off x="3136" y="1984"/>
              <a:ext cx="182" cy="240"/>
            </a:xfrm>
            <a:custGeom>
              <a:avLst/>
              <a:gdLst>
                <a:gd name="T0" fmla="*/ 0 w 1090"/>
                <a:gd name="T1" fmla="*/ 240 h 1444"/>
                <a:gd name="T2" fmla="*/ 0 w 1090"/>
                <a:gd name="T3" fmla="*/ 0 h 1444"/>
                <a:gd name="T4" fmla="*/ 177 w 1090"/>
                <a:gd name="T5" fmla="*/ 0 h 1444"/>
                <a:gd name="T6" fmla="*/ 177 w 1090"/>
                <a:gd name="T7" fmla="*/ 41 h 1444"/>
                <a:gd name="T8" fmla="*/ 48 w 1090"/>
                <a:gd name="T9" fmla="*/ 41 h 1444"/>
                <a:gd name="T10" fmla="*/ 48 w 1090"/>
                <a:gd name="T11" fmla="*/ 94 h 1444"/>
                <a:gd name="T12" fmla="*/ 168 w 1090"/>
                <a:gd name="T13" fmla="*/ 94 h 1444"/>
                <a:gd name="T14" fmla="*/ 168 w 1090"/>
                <a:gd name="T15" fmla="*/ 134 h 1444"/>
                <a:gd name="T16" fmla="*/ 48 w 1090"/>
                <a:gd name="T17" fmla="*/ 134 h 1444"/>
                <a:gd name="T18" fmla="*/ 48 w 1090"/>
                <a:gd name="T19" fmla="*/ 200 h 1444"/>
                <a:gd name="T20" fmla="*/ 182 w 1090"/>
                <a:gd name="T21" fmla="*/ 200 h 1444"/>
                <a:gd name="T22" fmla="*/ 182 w 1090"/>
                <a:gd name="T23" fmla="*/ 240 h 1444"/>
                <a:gd name="T24" fmla="*/ 0 w 1090"/>
                <a:gd name="T25" fmla="*/ 240 h 14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90"/>
                <a:gd name="T40" fmla="*/ 0 h 1444"/>
                <a:gd name="T41" fmla="*/ 1090 w 1090"/>
                <a:gd name="T42" fmla="*/ 1444 h 14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90" h="1444">
                  <a:moveTo>
                    <a:pt x="0" y="1444"/>
                  </a:moveTo>
                  <a:lnTo>
                    <a:pt x="0" y="0"/>
                  </a:lnTo>
                  <a:lnTo>
                    <a:pt x="1063" y="0"/>
                  </a:lnTo>
                  <a:lnTo>
                    <a:pt x="1063" y="245"/>
                  </a:lnTo>
                  <a:lnTo>
                    <a:pt x="289" y="245"/>
                  </a:lnTo>
                  <a:lnTo>
                    <a:pt x="289" y="565"/>
                  </a:lnTo>
                  <a:lnTo>
                    <a:pt x="1009" y="565"/>
                  </a:lnTo>
                  <a:lnTo>
                    <a:pt x="1009" y="808"/>
                  </a:lnTo>
                  <a:lnTo>
                    <a:pt x="289" y="808"/>
                  </a:lnTo>
                  <a:lnTo>
                    <a:pt x="289" y="1201"/>
                  </a:lnTo>
                  <a:lnTo>
                    <a:pt x="1090" y="1201"/>
                  </a:lnTo>
                  <a:lnTo>
                    <a:pt x="1090" y="1444"/>
                  </a:lnTo>
                  <a:lnTo>
                    <a:pt x="0" y="14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9" name="Freeform 17"/>
            <p:cNvSpPr>
              <a:spLocks noChangeArrowheads="1"/>
            </p:cNvSpPr>
            <p:nvPr/>
          </p:nvSpPr>
          <p:spPr bwMode="auto">
            <a:xfrm>
              <a:off x="3359" y="1984"/>
              <a:ext cx="215" cy="240"/>
            </a:xfrm>
            <a:custGeom>
              <a:avLst/>
              <a:gdLst>
                <a:gd name="T0" fmla="*/ 0 w 1289"/>
                <a:gd name="T1" fmla="*/ 240 h 1444"/>
                <a:gd name="T2" fmla="*/ 0 w 1289"/>
                <a:gd name="T3" fmla="*/ 0 h 1444"/>
                <a:gd name="T4" fmla="*/ 102 w 1289"/>
                <a:gd name="T5" fmla="*/ 0 h 1444"/>
                <a:gd name="T6" fmla="*/ 119 w 1289"/>
                <a:gd name="T7" fmla="*/ 0 h 1444"/>
                <a:gd name="T8" fmla="*/ 135 w 1289"/>
                <a:gd name="T9" fmla="*/ 2 h 1444"/>
                <a:gd name="T10" fmla="*/ 147 w 1289"/>
                <a:gd name="T11" fmla="*/ 4 h 1444"/>
                <a:gd name="T12" fmla="*/ 157 w 1289"/>
                <a:gd name="T13" fmla="*/ 7 h 1444"/>
                <a:gd name="T14" fmla="*/ 166 w 1289"/>
                <a:gd name="T15" fmla="*/ 10 h 1444"/>
                <a:gd name="T16" fmla="*/ 173 w 1289"/>
                <a:gd name="T17" fmla="*/ 15 h 1444"/>
                <a:gd name="T18" fmla="*/ 179 w 1289"/>
                <a:gd name="T19" fmla="*/ 22 h 1444"/>
                <a:gd name="T20" fmla="*/ 185 w 1289"/>
                <a:gd name="T21" fmla="*/ 29 h 1444"/>
                <a:gd name="T22" fmla="*/ 190 w 1289"/>
                <a:gd name="T23" fmla="*/ 38 h 1444"/>
                <a:gd name="T24" fmla="*/ 193 w 1289"/>
                <a:gd name="T25" fmla="*/ 47 h 1444"/>
                <a:gd name="T26" fmla="*/ 195 w 1289"/>
                <a:gd name="T27" fmla="*/ 57 h 1444"/>
                <a:gd name="T28" fmla="*/ 195 w 1289"/>
                <a:gd name="T29" fmla="*/ 67 h 1444"/>
                <a:gd name="T30" fmla="*/ 195 w 1289"/>
                <a:gd name="T31" fmla="*/ 80 h 1444"/>
                <a:gd name="T32" fmla="*/ 191 w 1289"/>
                <a:gd name="T33" fmla="*/ 92 h 1444"/>
                <a:gd name="T34" fmla="*/ 187 w 1289"/>
                <a:gd name="T35" fmla="*/ 103 h 1444"/>
                <a:gd name="T36" fmla="*/ 180 w 1289"/>
                <a:gd name="T37" fmla="*/ 112 h 1444"/>
                <a:gd name="T38" fmla="*/ 171 w 1289"/>
                <a:gd name="T39" fmla="*/ 120 h 1444"/>
                <a:gd name="T40" fmla="*/ 160 w 1289"/>
                <a:gd name="T41" fmla="*/ 126 h 1444"/>
                <a:gd name="T42" fmla="*/ 147 w 1289"/>
                <a:gd name="T43" fmla="*/ 131 h 1444"/>
                <a:gd name="T44" fmla="*/ 132 w 1289"/>
                <a:gd name="T45" fmla="*/ 134 h 1444"/>
                <a:gd name="T46" fmla="*/ 147 w 1289"/>
                <a:gd name="T47" fmla="*/ 144 h 1444"/>
                <a:gd name="T48" fmla="*/ 158 w 1289"/>
                <a:gd name="T49" fmla="*/ 154 h 1444"/>
                <a:gd name="T50" fmla="*/ 170 w 1289"/>
                <a:gd name="T51" fmla="*/ 170 h 1444"/>
                <a:gd name="T52" fmla="*/ 186 w 1289"/>
                <a:gd name="T53" fmla="*/ 193 h 1444"/>
                <a:gd name="T54" fmla="*/ 215 w 1289"/>
                <a:gd name="T55" fmla="*/ 240 h 1444"/>
                <a:gd name="T56" fmla="*/ 157 w 1289"/>
                <a:gd name="T57" fmla="*/ 240 h 1444"/>
                <a:gd name="T58" fmla="*/ 122 w 1289"/>
                <a:gd name="T59" fmla="*/ 188 h 1444"/>
                <a:gd name="T60" fmla="*/ 107 w 1289"/>
                <a:gd name="T61" fmla="*/ 165 h 1444"/>
                <a:gd name="T62" fmla="*/ 97 w 1289"/>
                <a:gd name="T63" fmla="*/ 153 h 1444"/>
                <a:gd name="T64" fmla="*/ 90 w 1289"/>
                <a:gd name="T65" fmla="*/ 146 h 1444"/>
                <a:gd name="T66" fmla="*/ 82 w 1289"/>
                <a:gd name="T67" fmla="*/ 143 h 1444"/>
                <a:gd name="T68" fmla="*/ 72 w 1289"/>
                <a:gd name="T69" fmla="*/ 140 h 1444"/>
                <a:gd name="T70" fmla="*/ 58 w 1289"/>
                <a:gd name="T71" fmla="*/ 140 h 1444"/>
                <a:gd name="T72" fmla="*/ 48 w 1289"/>
                <a:gd name="T73" fmla="*/ 140 h 1444"/>
                <a:gd name="T74" fmla="*/ 48 w 1289"/>
                <a:gd name="T75" fmla="*/ 240 h 1444"/>
                <a:gd name="T76" fmla="*/ 0 w 1289"/>
                <a:gd name="T77" fmla="*/ 240 h 1444"/>
                <a:gd name="T78" fmla="*/ 48 w 1289"/>
                <a:gd name="T79" fmla="*/ 102 h 1444"/>
                <a:gd name="T80" fmla="*/ 84 w 1289"/>
                <a:gd name="T81" fmla="*/ 102 h 1444"/>
                <a:gd name="T82" fmla="*/ 100 w 1289"/>
                <a:gd name="T83" fmla="*/ 101 h 1444"/>
                <a:gd name="T84" fmla="*/ 112 w 1289"/>
                <a:gd name="T85" fmla="*/ 101 h 1444"/>
                <a:gd name="T86" fmla="*/ 127 w 1289"/>
                <a:gd name="T87" fmla="*/ 99 h 1444"/>
                <a:gd name="T88" fmla="*/ 135 w 1289"/>
                <a:gd name="T89" fmla="*/ 95 h 1444"/>
                <a:gd name="T90" fmla="*/ 141 w 1289"/>
                <a:gd name="T91" fmla="*/ 88 h 1444"/>
                <a:gd name="T92" fmla="*/ 145 w 1289"/>
                <a:gd name="T93" fmla="*/ 80 h 1444"/>
                <a:gd name="T94" fmla="*/ 146 w 1289"/>
                <a:gd name="T95" fmla="*/ 70 h 1444"/>
                <a:gd name="T96" fmla="*/ 145 w 1289"/>
                <a:gd name="T97" fmla="*/ 65 h 1444"/>
                <a:gd name="T98" fmla="*/ 144 w 1289"/>
                <a:gd name="T99" fmla="*/ 60 h 1444"/>
                <a:gd name="T100" fmla="*/ 142 w 1289"/>
                <a:gd name="T101" fmla="*/ 55 h 1444"/>
                <a:gd name="T102" fmla="*/ 139 w 1289"/>
                <a:gd name="T103" fmla="*/ 51 h 1444"/>
                <a:gd name="T104" fmla="*/ 136 w 1289"/>
                <a:gd name="T105" fmla="*/ 47 h 1444"/>
                <a:gd name="T106" fmla="*/ 132 w 1289"/>
                <a:gd name="T107" fmla="*/ 45 h 1444"/>
                <a:gd name="T108" fmla="*/ 127 w 1289"/>
                <a:gd name="T109" fmla="*/ 43 h 1444"/>
                <a:gd name="T110" fmla="*/ 121 w 1289"/>
                <a:gd name="T111" fmla="*/ 41 h 1444"/>
                <a:gd name="T112" fmla="*/ 86 w 1289"/>
                <a:gd name="T113" fmla="*/ 41 h 1444"/>
                <a:gd name="T114" fmla="*/ 48 w 1289"/>
                <a:gd name="T115" fmla="*/ 41 h 1444"/>
                <a:gd name="T116" fmla="*/ 48 w 1289"/>
                <a:gd name="T117" fmla="*/ 102 h 14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89"/>
                <a:gd name="T178" fmla="*/ 0 h 1444"/>
                <a:gd name="T179" fmla="*/ 1289 w 1289"/>
                <a:gd name="T180" fmla="*/ 1444 h 14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89" h="1444">
                  <a:moveTo>
                    <a:pt x="0" y="1444"/>
                  </a:moveTo>
                  <a:lnTo>
                    <a:pt x="0" y="0"/>
                  </a:lnTo>
                  <a:lnTo>
                    <a:pt x="609" y="0"/>
                  </a:lnTo>
                  <a:lnTo>
                    <a:pt x="716" y="3"/>
                  </a:lnTo>
                  <a:lnTo>
                    <a:pt x="807" y="10"/>
                  </a:lnTo>
                  <a:lnTo>
                    <a:pt x="883" y="22"/>
                  </a:lnTo>
                  <a:lnTo>
                    <a:pt x="943" y="40"/>
                  </a:lnTo>
                  <a:lnTo>
                    <a:pt x="993" y="63"/>
                  </a:lnTo>
                  <a:lnTo>
                    <a:pt x="1036" y="93"/>
                  </a:lnTo>
                  <a:lnTo>
                    <a:pt x="1075" y="131"/>
                  </a:lnTo>
                  <a:lnTo>
                    <a:pt x="1110" y="177"/>
                  </a:lnTo>
                  <a:lnTo>
                    <a:pt x="1137" y="229"/>
                  </a:lnTo>
                  <a:lnTo>
                    <a:pt x="1157" y="284"/>
                  </a:lnTo>
                  <a:lnTo>
                    <a:pt x="1169" y="342"/>
                  </a:lnTo>
                  <a:lnTo>
                    <a:pt x="1172" y="405"/>
                  </a:lnTo>
                  <a:lnTo>
                    <a:pt x="1167" y="482"/>
                  </a:lnTo>
                  <a:lnTo>
                    <a:pt x="1148" y="553"/>
                  </a:lnTo>
                  <a:lnTo>
                    <a:pt x="1119" y="617"/>
                  </a:lnTo>
                  <a:lnTo>
                    <a:pt x="1078" y="673"/>
                  </a:lnTo>
                  <a:lnTo>
                    <a:pt x="1024" y="721"/>
                  </a:lnTo>
                  <a:lnTo>
                    <a:pt x="959" y="760"/>
                  </a:lnTo>
                  <a:lnTo>
                    <a:pt x="882" y="788"/>
                  </a:lnTo>
                  <a:lnTo>
                    <a:pt x="794" y="807"/>
                  </a:lnTo>
                  <a:lnTo>
                    <a:pt x="879" y="865"/>
                  </a:lnTo>
                  <a:lnTo>
                    <a:pt x="948" y="928"/>
                  </a:lnTo>
                  <a:lnTo>
                    <a:pt x="1020" y="1020"/>
                  </a:lnTo>
                  <a:lnTo>
                    <a:pt x="1113" y="1163"/>
                  </a:lnTo>
                  <a:lnTo>
                    <a:pt x="1289" y="1444"/>
                  </a:lnTo>
                  <a:lnTo>
                    <a:pt x="943" y="1444"/>
                  </a:lnTo>
                  <a:lnTo>
                    <a:pt x="733" y="1130"/>
                  </a:lnTo>
                  <a:lnTo>
                    <a:pt x="639" y="992"/>
                  </a:lnTo>
                  <a:lnTo>
                    <a:pt x="580" y="918"/>
                  </a:lnTo>
                  <a:lnTo>
                    <a:pt x="538" y="881"/>
                  </a:lnTo>
                  <a:lnTo>
                    <a:pt x="494" y="858"/>
                  </a:lnTo>
                  <a:lnTo>
                    <a:pt x="434" y="845"/>
                  </a:lnTo>
                  <a:lnTo>
                    <a:pt x="348" y="842"/>
                  </a:lnTo>
                  <a:lnTo>
                    <a:pt x="290" y="842"/>
                  </a:lnTo>
                  <a:lnTo>
                    <a:pt x="290" y="1444"/>
                  </a:lnTo>
                  <a:lnTo>
                    <a:pt x="0" y="1444"/>
                  </a:lnTo>
                  <a:close/>
                  <a:moveTo>
                    <a:pt x="290" y="611"/>
                  </a:moveTo>
                  <a:lnTo>
                    <a:pt x="503" y="611"/>
                  </a:lnTo>
                  <a:lnTo>
                    <a:pt x="598" y="610"/>
                  </a:lnTo>
                  <a:lnTo>
                    <a:pt x="673" y="607"/>
                  </a:lnTo>
                  <a:lnTo>
                    <a:pt x="764" y="594"/>
                  </a:lnTo>
                  <a:lnTo>
                    <a:pt x="809" y="570"/>
                  </a:lnTo>
                  <a:lnTo>
                    <a:pt x="844" y="532"/>
                  </a:lnTo>
                  <a:lnTo>
                    <a:pt x="867" y="483"/>
                  </a:lnTo>
                  <a:lnTo>
                    <a:pt x="875" y="424"/>
                  </a:lnTo>
                  <a:lnTo>
                    <a:pt x="871" y="389"/>
                  </a:lnTo>
                  <a:lnTo>
                    <a:pt x="865" y="358"/>
                  </a:lnTo>
                  <a:lnTo>
                    <a:pt x="852" y="330"/>
                  </a:lnTo>
                  <a:lnTo>
                    <a:pt x="835" y="306"/>
                  </a:lnTo>
                  <a:lnTo>
                    <a:pt x="814" y="285"/>
                  </a:lnTo>
                  <a:lnTo>
                    <a:pt x="789" y="269"/>
                  </a:lnTo>
                  <a:lnTo>
                    <a:pt x="760" y="257"/>
                  </a:lnTo>
                  <a:lnTo>
                    <a:pt x="726" y="249"/>
                  </a:lnTo>
                  <a:lnTo>
                    <a:pt x="515" y="245"/>
                  </a:lnTo>
                  <a:lnTo>
                    <a:pt x="290" y="245"/>
                  </a:lnTo>
                  <a:lnTo>
                    <a:pt x="290" y="6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1497F-5598-4605-A0D8-50525A792E4B}" type="slidenum">
              <a:rPr lang="en-US"/>
              <a:pPr>
                <a:defRPr/>
              </a:pPr>
              <a:t>39</a:t>
            </a:fld>
            <a:endParaRPr lang="en-US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36382"/>
            <a:ext cx="6629400" cy="732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362200"/>
            <a:ext cx="21336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3238" y="2738438"/>
            <a:ext cx="5597525" cy="75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1838" y="5634038"/>
            <a:ext cx="5343525" cy="84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17850" y="3956050"/>
            <a:ext cx="5499100" cy="1198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5334000"/>
            <a:ext cx="12065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3733800"/>
            <a:ext cx="1371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Why am I getting this information?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Hazardous Communication is required by Federal Law.    1910.1200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So you are properly prepared for release of hazardous chemicals. (H2S)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01_twoguysinfrc_ful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65788" y="2732881"/>
            <a:ext cx="1771650" cy="2762250"/>
          </a:xfrm>
        </p:spPr>
      </p:pic>
      <p:sp>
        <p:nvSpPr>
          <p:cNvPr id="6" name="Rectangle 5"/>
          <p:cNvSpPr/>
          <p:nvPr/>
        </p:nvSpPr>
        <p:spPr>
          <a:xfrm>
            <a:off x="6476999" y="6324600"/>
            <a:ext cx="2438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Copyright 2006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E9182-CF9A-43C3-BFD3-3C540F6973F8}" type="slidenum">
              <a:rPr lang="en-US"/>
              <a:pPr>
                <a:defRPr/>
              </a:pPr>
              <a:t>40</a:t>
            </a:fld>
            <a:endParaRPr 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234315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7038" y="528638"/>
            <a:ext cx="5826125" cy="75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04800" y="2270125"/>
            <a:ext cx="8839200" cy="3446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dirty="0">
                <a:solidFill>
                  <a:srgbClr val="66FF33"/>
                </a:solidFill>
                <a:cs typeface="Arial Unicode MS" charset="0"/>
              </a:rPr>
              <a:t>  </a:t>
            </a:r>
            <a:r>
              <a:rPr lang="en-US" sz="2000" b="1" dirty="0">
                <a:solidFill>
                  <a:srgbClr val="66FF33"/>
                </a:solidFill>
                <a:latin typeface="Arial" charset="0"/>
                <a:cs typeface="Arial Unicode MS" charset="0"/>
              </a:rPr>
              <a:t>All personnel on location must have a </a:t>
            </a:r>
            <a:r>
              <a:rPr lang="en-US" sz="2000" b="1" u="sng" dirty="0">
                <a:solidFill>
                  <a:srgbClr val="66FF33"/>
                </a:solidFill>
                <a:latin typeface="Arial" charset="0"/>
                <a:cs typeface="Arial Unicode MS" charset="0"/>
              </a:rPr>
              <a:t>current one year H2S certificate  from  a formal H2S course.</a:t>
            </a:r>
          </a:p>
          <a:p>
            <a:pPr eaLnBrk="0" hangingPunct="0">
              <a:buClr>
                <a:srgbClr val="FFFF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  Beards &amp; sideburns must be trimmed as necessary to assure the seal</a:t>
            </a:r>
          </a:p>
          <a:p>
            <a:pPr eaLnBrk="0" hangingPunct="0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   on the SCBA face piece will be free of hair.</a:t>
            </a:r>
          </a:p>
          <a:p>
            <a:pPr eaLnBrk="0" hangingPunct="0">
              <a:buClr>
                <a:srgbClr val="FFFFFF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dirty="0">
                <a:solidFill>
                  <a:srgbClr val="66FF33"/>
                </a:solidFill>
                <a:latin typeface="Arial" charset="0"/>
              </a:rPr>
              <a:t>  Upon arrival at well site, report to supervisor to receive H2S briefing.</a:t>
            </a:r>
          </a:p>
          <a:p>
            <a:pPr eaLnBrk="0" hangingPunct="0">
              <a:buClr>
                <a:srgbClr val="66FF33"/>
              </a:buClr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dirty="0">
                <a:solidFill>
                  <a:srgbClr val="66FF33"/>
                </a:solidFill>
                <a:latin typeface="Arial" charset="0"/>
              </a:rPr>
              <a:t>  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Familiarize yourself with the site’s Contingency Plan.</a:t>
            </a:r>
          </a:p>
          <a:p>
            <a:pPr eaLnBrk="0" hangingPunct="0">
              <a:buClr>
                <a:srgbClr val="66FF33"/>
              </a:buClr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dirty="0">
                <a:solidFill>
                  <a:srgbClr val="66FF33"/>
                </a:solidFill>
                <a:latin typeface="Arial" charset="0"/>
              </a:rPr>
              <a:t>  </a:t>
            </a:r>
            <a:r>
              <a:rPr lang="en-US" sz="2000" b="1" u="sng" dirty="0">
                <a:solidFill>
                  <a:srgbClr val="66FF33"/>
                </a:solidFill>
                <a:latin typeface="Arial" charset="0"/>
              </a:rPr>
              <a:t>NO SMOKING</a:t>
            </a:r>
            <a:r>
              <a:rPr lang="en-US" sz="2000" b="1" dirty="0">
                <a:solidFill>
                  <a:srgbClr val="66FF33"/>
                </a:solidFill>
                <a:latin typeface="Arial" charset="0"/>
              </a:rPr>
              <a:t> except in specifically designated areas.</a:t>
            </a:r>
          </a:p>
          <a:p>
            <a:pPr eaLnBrk="0" hangingPunct="0">
              <a:buClr>
                <a:srgbClr val="66FF33"/>
              </a:buClr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dirty="0">
                <a:solidFill>
                  <a:srgbClr val="66FF33"/>
                </a:solidFill>
                <a:latin typeface="Arial" charset="0"/>
              </a:rPr>
              <a:t>  Inspect &amp; practice putting on your specific breathing apparatus.</a:t>
            </a:r>
          </a:p>
          <a:p>
            <a:pPr eaLnBrk="0" hangingPunct="0">
              <a:buClr>
                <a:srgbClr val="66FF33"/>
              </a:buClr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dirty="0">
                <a:solidFill>
                  <a:srgbClr val="66FF33"/>
                </a:solidFill>
                <a:latin typeface="Arial" charset="0"/>
              </a:rPr>
              <a:t>  Know the location of the “</a:t>
            </a:r>
            <a:r>
              <a:rPr lang="en-US" sz="2000" b="1" u="sng" dirty="0">
                <a:solidFill>
                  <a:srgbClr val="66FF33"/>
                </a:solidFill>
                <a:latin typeface="Arial" charset="0"/>
              </a:rPr>
              <a:t>Safe Briefing &amp; Assembly Areas</a:t>
            </a:r>
            <a:r>
              <a:rPr lang="en-US" sz="2000" b="1" dirty="0">
                <a:solidFill>
                  <a:srgbClr val="66FF33"/>
                </a:solidFill>
                <a:latin typeface="Arial" charset="0"/>
              </a:rPr>
              <a:t>.”</a:t>
            </a:r>
          </a:p>
          <a:p>
            <a:pPr eaLnBrk="0" hangingPunct="0">
              <a:buClr>
                <a:srgbClr val="66FF33"/>
              </a:buClr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dirty="0">
                <a:solidFill>
                  <a:srgbClr val="66FF33"/>
                </a:solidFill>
                <a:latin typeface="Arial" charset="0"/>
              </a:rPr>
              <a:t>  Remain </a:t>
            </a:r>
            <a:r>
              <a:rPr lang="en-US" sz="2000" b="1" u="sng" dirty="0">
                <a:solidFill>
                  <a:srgbClr val="66FF33"/>
                </a:solidFill>
                <a:latin typeface="Arial" charset="0"/>
              </a:rPr>
              <a:t>“Wind Conscious”</a:t>
            </a:r>
            <a:r>
              <a:rPr lang="en-US" sz="2000" b="1" dirty="0">
                <a:solidFill>
                  <a:srgbClr val="66FF33"/>
                </a:solidFill>
                <a:latin typeface="Arial" charset="0"/>
              </a:rPr>
              <a:t> at all times.  Be prepared to move across</a:t>
            </a:r>
          </a:p>
          <a:p>
            <a:pPr eaLnBrk="0" hangingPunct="0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dirty="0">
                <a:solidFill>
                  <a:srgbClr val="66FF33"/>
                </a:solidFill>
                <a:latin typeface="Arial" charset="0"/>
              </a:rPr>
              <a:t>   and </a:t>
            </a:r>
            <a:r>
              <a:rPr lang="en-US" sz="2000" b="1" u="sng" dirty="0">
                <a:solidFill>
                  <a:srgbClr val="66FF33"/>
                </a:solidFill>
                <a:latin typeface="Arial" charset="0"/>
              </a:rPr>
              <a:t>“Upwind”</a:t>
            </a:r>
            <a:r>
              <a:rPr lang="en-US" sz="2000" b="1" dirty="0">
                <a:solidFill>
                  <a:srgbClr val="66FF33"/>
                </a:solidFill>
                <a:latin typeface="Arial" charset="0"/>
              </a:rPr>
              <a:t> in the event of an emergency involving an H2S release.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11138" y="1843088"/>
            <a:ext cx="4533900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>
            <a:spAutoFit/>
          </a:bodyPr>
          <a:lstStyle/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dirty="0">
                <a:solidFill>
                  <a:srgbClr val="FFFF00"/>
                </a:solidFill>
              </a:rPr>
              <a:t>Possible Danger - No Alarms</a:t>
            </a:r>
            <a:r>
              <a:rPr lang="en-US" sz="2000" b="1" i="1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320C-E0E4-4F8B-AD65-DC38FE3CA107}" type="slidenum">
              <a:rPr lang="en-US"/>
              <a:pPr>
                <a:defRPr/>
              </a:pPr>
              <a:t>41</a:t>
            </a:fld>
            <a:endParaRPr lang="en-US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6450" y="222250"/>
            <a:ext cx="5499100" cy="1198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4800" y="2955925"/>
            <a:ext cx="8839200" cy="283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eaLnBrk="0" hangingPunct="0">
              <a:buClr>
                <a:srgbClr val="FFFF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  Go to </a:t>
            </a:r>
            <a:r>
              <a:rPr lang="en-US" sz="2000" b="1" u="sng">
                <a:solidFill>
                  <a:srgbClr val="FFFF00"/>
                </a:solidFill>
                <a:latin typeface="Arial" charset="0"/>
              </a:rPr>
              <a:t>“UPWIND”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Safe Briefing Area if you are not specifically </a:t>
            </a:r>
          </a:p>
          <a:p>
            <a:pPr eaLnBrk="0" hangingPunct="0"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   designated to control the well.</a:t>
            </a:r>
          </a:p>
          <a:p>
            <a:pPr eaLnBrk="0" hangingPunct="0">
              <a:buClr>
                <a:srgbClr val="FFFF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  Be alert for change in weather conditions.</a:t>
            </a:r>
          </a:p>
          <a:p>
            <a:pPr eaLnBrk="0" hangingPunct="0">
              <a:buClr>
                <a:srgbClr val="FFFF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  Check your safety equipment for readiness.</a:t>
            </a:r>
          </a:p>
          <a:p>
            <a:pPr eaLnBrk="0" hangingPunct="0">
              <a:buClr>
                <a:srgbClr val="FFFF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  During an emergency, use the ”</a:t>
            </a:r>
            <a:r>
              <a:rPr lang="en-US" sz="2000" b="1" u="sng">
                <a:solidFill>
                  <a:srgbClr val="FFFF00"/>
                </a:solidFill>
                <a:latin typeface="Arial" charset="0"/>
              </a:rPr>
              <a:t>BUDDY SYSTEM”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to prevent anyone</a:t>
            </a:r>
          </a:p>
          <a:p>
            <a:pPr eaLnBrk="0" hangingPunct="0"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   from entering or being left alone in a contaminated area.</a:t>
            </a:r>
          </a:p>
          <a:p>
            <a:pPr eaLnBrk="0" hangingPunct="0">
              <a:buClr>
                <a:srgbClr val="FFFF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  Report any indications of H2S to a supervisor.</a:t>
            </a:r>
          </a:p>
          <a:p>
            <a:pPr eaLnBrk="0" hangingPunct="0">
              <a:buClr>
                <a:srgbClr val="FFFF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  Extinguish </a:t>
            </a:r>
            <a:r>
              <a:rPr lang="en-US" sz="2000" b="1" u="sng">
                <a:solidFill>
                  <a:srgbClr val="FFFF00"/>
                </a:solidFill>
                <a:latin typeface="Arial" charset="0"/>
              </a:rPr>
              <a:t>ALL SOURCES OF IGNITION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after an alarm has been</a:t>
            </a:r>
          </a:p>
          <a:p>
            <a:pPr eaLnBrk="0" hangingPunct="0"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    activated.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2725" y="1843088"/>
            <a:ext cx="8550275" cy="823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>
                <a:solidFill>
                  <a:srgbClr val="FFFF00"/>
                </a:solidFill>
              </a:rPr>
              <a:t>Moderate Danger - Intermittent Audible Alarm and Yellow Flashing Light.  10 - 50 ppm H2S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0480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27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27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27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27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7D28A-236B-4FBA-8B7A-7331F8DFCE71}" type="slidenum">
              <a:rPr lang="en-US"/>
              <a:pPr>
                <a:defRPr/>
              </a:pPr>
              <a:t>42</a:t>
            </a:fld>
            <a:endParaRPr lang="en-US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0838" y="223838"/>
            <a:ext cx="5648325" cy="122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61950" y="2071688"/>
            <a:ext cx="6629400" cy="823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>
            <a:spAutoFit/>
          </a:bodyPr>
          <a:lstStyle/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FF00"/>
                </a:solidFill>
              </a:rPr>
              <a:t>Extreme Danger - Continuous Audible Alarm and </a:t>
            </a:r>
          </a:p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dirty="0">
                <a:solidFill>
                  <a:srgbClr val="FFFF00"/>
                </a:solidFill>
              </a:rPr>
              <a:t>Red Flashing Light.  &gt; 50 </a:t>
            </a:r>
            <a:r>
              <a:rPr lang="en-US" b="1" i="1" dirty="0" err="1">
                <a:solidFill>
                  <a:srgbClr val="FFFF00"/>
                </a:solidFill>
              </a:rPr>
              <a:t>ppm</a:t>
            </a:r>
            <a:r>
              <a:rPr lang="en-US" b="1" i="1" dirty="0">
                <a:solidFill>
                  <a:srgbClr val="FFFF00"/>
                </a:solidFill>
              </a:rPr>
              <a:t> H2S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88925" y="3138488"/>
            <a:ext cx="8855075" cy="338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eaLnBrk="0" hangingPunct="0">
              <a:buClr>
                <a:srgbClr val="FF0000"/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FF0000"/>
                </a:solidFill>
              </a:rPr>
              <a:t>   </a:t>
            </a:r>
            <a:r>
              <a:rPr lang="en-US" b="1" dirty="0">
                <a:solidFill>
                  <a:srgbClr val="FFFF00"/>
                </a:solidFill>
                <a:latin typeface="Arial" charset="0"/>
              </a:rPr>
              <a:t>Same precautions as in Condition “Yellow.”</a:t>
            </a:r>
          </a:p>
          <a:p>
            <a:pPr eaLnBrk="0" hangingPunct="0">
              <a:buClr>
                <a:srgbClr val="FF0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FFFF00"/>
                </a:solidFill>
                <a:latin typeface="Arial" charset="0"/>
              </a:rPr>
              <a:t>  Don your SCBA.</a:t>
            </a:r>
          </a:p>
          <a:p>
            <a:pPr eaLnBrk="0" hangingPunct="0">
              <a:buClr>
                <a:srgbClr val="FF0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FFFF00"/>
                </a:solidFill>
                <a:latin typeface="Arial" charset="0"/>
              </a:rPr>
              <a:t>  Remain in Safe Briefing Area or Assembly Area and await</a:t>
            </a:r>
          </a:p>
          <a:p>
            <a:pPr eaLnBrk="0" hangingPunct="0"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FFFF00"/>
                </a:solidFill>
                <a:latin typeface="Arial" charset="0"/>
              </a:rPr>
              <a:t>    instructions for evacuation.</a:t>
            </a:r>
          </a:p>
          <a:p>
            <a:pPr eaLnBrk="0" hangingPunct="0">
              <a:buClr>
                <a:srgbClr val="FF0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FFFF00"/>
                </a:solidFill>
                <a:latin typeface="Arial" charset="0"/>
              </a:rPr>
              <a:t>  Provide assistance to anyone who may be injured by</a:t>
            </a:r>
          </a:p>
          <a:p>
            <a:pPr eaLnBrk="0" hangingPunct="0"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FFFF00"/>
                </a:solidFill>
                <a:latin typeface="Arial" charset="0"/>
              </a:rPr>
              <a:t>    toxic gases.</a:t>
            </a:r>
          </a:p>
          <a:p>
            <a:pPr eaLnBrk="0" hangingPunct="0">
              <a:buClr>
                <a:srgbClr val="FF0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FFFF00"/>
                </a:solidFill>
                <a:latin typeface="Arial" charset="0"/>
              </a:rPr>
              <a:t>  Personnel shall ensure that their breathing apparatus is </a:t>
            </a:r>
          </a:p>
          <a:p>
            <a:pPr eaLnBrk="0" hangingPunct="0"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FFFF00"/>
                </a:solidFill>
                <a:latin typeface="Arial" charset="0"/>
              </a:rPr>
              <a:t>   properly fitted and operational before entering an H2S</a:t>
            </a:r>
          </a:p>
          <a:p>
            <a:pPr eaLnBrk="0" hangingPunct="0"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FFFF00"/>
                </a:solidFill>
                <a:latin typeface="Arial" charset="0"/>
              </a:rPr>
              <a:t>   contaminated area.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81000"/>
            <a:ext cx="857250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37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37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37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37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F0981-EC15-42C2-8E2F-962BCE75D66B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355975" y="838200"/>
            <a:ext cx="1720641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FFFF00"/>
                </a:solidFill>
              </a:rPr>
              <a:t>Rescue</a:t>
            </a: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533400" y="2057400"/>
            <a:ext cx="8185150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FFFF00"/>
                </a:solidFill>
              </a:rPr>
              <a:t>Rescue requires rescue training and practice drills.  NEVER attempt a rescue you are not properly trained for.  </a:t>
            </a:r>
          </a:p>
        </p:txBody>
      </p:sp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495800"/>
            <a:ext cx="3505200" cy="192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ANSI </a:t>
            </a:r>
            <a:r>
              <a:rPr lang="en-US" sz="5400" dirty="0" smtClean="0">
                <a:solidFill>
                  <a:srgbClr val="FFFF00"/>
                </a:solidFill>
              </a:rPr>
              <a:t>PEL</a:t>
            </a:r>
            <a:r>
              <a:rPr lang="en-US" sz="5400" dirty="0" smtClean="0"/>
              <a:t> =</a:t>
            </a:r>
          </a:p>
          <a:p>
            <a:r>
              <a:rPr lang="en-US" sz="5400" dirty="0" smtClean="0"/>
              <a:t>ANSI </a:t>
            </a:r>
            <a:r>
              <a:rPr lang="en-US" sz="5400" dirty="0" smtClean="0">
                <a:solidFill>
                  <a:srgbClr val="FFFF00"/>
                </a:solidFill>
              </a:rPr>
              <a:t>STEL</a:t>
            </a:r>
            <a:r>
              <a:rPr lang="en-US" sz="5400" dirty="0" smtClean="0"/>
              <a:t>=</a:t>
            </a:r>
          </a:p>
          <a:p>
            <a:r>
              <a:rPr lang="en-US" sz="5400" dirty="0" smtClean="0"/>
              <a:t>ANSI </a:t>
            </a:r>
            <a:r>
              <a:rPr lang="en-US" sz="5400" dirty="0" smtClean="0">
                <a:solidFill>
                  <a:srgbClr val="FF0000"/>
                </a:solidFill>
              </a:rPr>
              <a:t>IDLH</a:t>
            </a:r>
            <a:r>
              <a:rPr lang="en-US" sz="5400" dirty="0" smtClean="0"/>
              <a:t>=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1905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10 PPM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2819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15 PPM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3886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100 PPM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89B4F-757A-4D38-921C-E939AC57833A}" type="slidenum">
              <a:rPr lang="en-US"/>
              <a:pPr>
                <a:defRPr/>
              </a:pPr>
              <a:t>45</a:t>
            </a:fld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28600"/>
            <a:ext cx="1282700" cy="109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93688" y="0"/>
            <a:ext cx="6709381" cy="708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>
            <a:spAutoFit/>
          </a:bodyPr>
          <a:lstStyle/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FFFF00"/>
                </a:solidFill>
              </a:rPr>
              <a:t>The wind is blowing 20 mph from the </a:t>
            </a:r>
            <a:r>
              <a:rPr lang="en-US" sz="2000" b="1" dirty="0" smtClean="0">
                <a:solidFill>
                  <a:srgbClr val="FFFF00"/>
                </a:solidFill>
              </a:rPr>
              <a:t>N.  </a:t>
            </a:r>
            <a:r>
              <a:rPr lang="en-US" sz="2000" b="1" dirty="0">
                <a:solidFill>
                  <a:srgbClr val="FFFF00"/>
                </a:solidFill>
              </a:rPr>
              <a:t>Which SBA would</a:t>
            </a:r>
          </a:p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FFFF00"/>
                </a:solidFill>
              </a:rPr>
              <a:t>you go to and how would you get there?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685800"/>
            <a:ext cx="5340350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600200"/>
            <a:ext cx="891639" cy="77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5334000"/>
            <a:ext cx="666542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3488545"/>
            <a:ext cx="1063625" cy="7929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3429000"/>
            <a:ext cx="666543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8439" y="3352800"/>
            <a:ext cx="1811593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 rot="10800000" flipV="1">
            <a:off x="4953000" y="5638800"/>
            <a:ext cx="1219200" cy="838200"/>
          </a:xfrm>
          <a:prstGeom prst="rect">
            <a:avLst/>
          </a:prstGeom>
          <a:solidFill>
            <a:srgbClr val="CC00CC"/>
          </a:solidFill>
          <a:ln w="12600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SBA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209800" y="5181600"/>
            <a:ext cx="10223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2895600" y="1524000"/>
            <a:ext cx="1219200" cy="685800"/>
          </a:xfrm>
          <a:prstGeom prst="rect">
            <a:avLst/>
          </a:prstGeom>
          <a:solidFill>
            <a:srgbClr val="66FF33"/>
          </a:solidFill>
          <a:ln w="126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 rot="10800000" flipV="1">
            <a:off x="2590800" y="1752600"/>
            <a:ext cx="1600200" cy="451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160" tIns="46080" rIns="92160" bIns="4608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SBA</a:t>
            </a:r>
          </a:p>
        </p:txBody>
      </p:sp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5600" y="5289917"/>
            <a:ext cx="1143000" cy="1568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2000" name="Rectangle 14"/>
          <p:cNvSpPr>
            <a:spLocks noChangeArrowheads="1"/>
          </p:cNvSpPr>
          <p:nvPr/>
        </p:nvSpPr>
        <p:spPr bwMode="auto">
          <a:xfrm>
            <a:off x="2743200" y="5638800"/>
            <a:ext cx="184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AutoShape 2"/>
          <p:cNvSpPr>
            <a:spLocks noChangeArrowheads="1"/>
          </p:cNvSpPr>
          <p:nvPr/>
        </p:nvSpPr>
        <p:spPr bwMode="auto">
          <a:xfrm>
            <a:off x="1038225" y="2192338"/>
            <a:ext cx="7304088" cy="4179887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tx2">
                  <a:alpha val="35001"/>
                </a:schemeClr>
              </a:gs>
              <a:gs pos="100000">
                <a:srgbClr val="333399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838200" y="419100"/>
            <a:ext cx="7778750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4400">
                <a:solidFill>
                  <a:schemeClr val="tx1"/>
                </a:solidFill>
              </a:rPr>
              <a:t>WHICH WAY TO GO?</a:t>
            </a: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212725" y="5567363"/>
            <a:ext cx="8888413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GO CROSSWIND AND UPWIND!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605463" y="1582739"/>
            <a:ext cx="3270250" cy="1395413"/>
            <a:chOff x="3531" y="997"/>
            <a:chExt cx="2060" cy="879"/>
          </a:xfrm>
        </p:grpSpPr>
        <p:sp>
          <p:nvSpPr>
            <p:cNvPr id="239622" name="Text Box 6"/>
            <p:cNvSpPr txBox="1">
              <a:spLocks noChangeArrowheads="1"/>
            </p:cNvSpPr>
            <p:nvPr/>
          </p:nvSpPr>
          <p:spPr bwMode="auto">
            <a:xfrm>
              <a:off x="3531" y="997"/>
              <a:ext cx="206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</a:rPr>
                <a:t>WIND DIRECTION</a:t>
              </a:r>
            </a:p>
          </p:txBody>
        </p:sp>
        <p:sp>
          <p:nvSpPr>
            <p:cNvPr id="239623" name="AutoShape 7"/>
            <p:cNvSpPr>
              <a:spLocks noChangeArrowheads="1"/>
            </p:cNvSpPr>
            <p:nvPr/>
          </p:nvSpPr>
          <p:spPr bwMode="auto">
            <a:xfrm>
              <a:off x="4407" y="1498"/>
              <a:ext cx="283" cy="378"/>
            </a:xfrm>
            <a:prstGeom prst="downArrow">
              <a:avLst>
                <a:gd name="adj1" fmla="val 50000"/>
                <a:gd name="adj2" fmla="val 62191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87325" y="2849563"/>
            <a:ext cx="6557963" cy="2471738"/>
            <a:chOff x="126" y="1786"/>
            <a:chExt cx="4131" cy="1557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679" y="1847"/>
              <a:ext cx="2578" cy="1496"/>
              <a:chOff x="1679" y="1847"/>
              <a:chExt cx="2578" cy="1496"/>
            </a:xfrm>
          </p:grpSpPr>
          <p:sp>
            <p:nvSpPr>
              <p:cNvPr id="239626" name="Arc 10"/>
              <p:cNvSpPr>
                <a:spLocks/>
              </p:cNvSpPr>
              <p:nvPr/>
            </p:nvSpPr>
            <p:spPr bwMode="auto">
              <a:xfrm flipV="1">
                <a:off x="1679" y="2889"/>
                <a:ext cx="2578" cy="45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43200"/>
                  <a:gd name="T1" fmla="*/ 21551 h 21600"/>
                  <a:gd name="T2" fmla="*/ 43200 w 43200"/>
                  <a:gd name="T3" fmla="*/ 21600 h 21600"/>
                  <a:gd name="T4" fmla="*/ 21600 w 432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600" fill="none" extrusionOk="0">
                    <a:moveTo>
                      <a:pt x="0" y="21551"/>
                    </a:moveTo>
                    <a:cubicBezTo>
                      <a:pt x="27" y="9640"/>
                      <a:pt x="9689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551"/>
                    </a:moveTo>
                    <a:cubicBezTo>
                      <a:pt x="27" y="9640"/>
                      <a:pt x="9689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627" name="Arc 11"/>
              <p:cNvSpPr>
                <a:spLocks/>
              </p:cNvSpPr>
              <p:nvPr/>
            </p:nvSpPr>
            <p:spPr bwMode="auto">
              <a:xfrm flipV="1">
                <a:off x="2435" y="1847"/>
                <a:ext cx="1055" cy="218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75 w 43200"/>
                  <a:gd name="T1" fmla="*/ 25609 h 25609"/>
                  <a:gd name="T2" fmla="*/ 43200 w 43200"/>
                  <a:gd name="T3" fmla="*/ 21600 h 25609"/>
                  <a:gd name="T4" fmla="*/ 21600 w 43200"/>
                  <a:gd name="T5" fmla="*/ 21600 h 25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5609" fill="none" extrusionOk="0">
                    <a:moveTo>
                      <a:pt x="375" y="25608"/>
                    </a:moveTo>
                    <a:cubicBezTo>
                      <a:pt x="125" y="24287"/>
                      <a:pt x="0" y="2294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5609" stroke="0" extrusionOk="0">
                    <a:moveTo>
                      <a:pt x="375" y="25608"/>
                    </a:moveTo>
                    <a:cubicBezTo>
                      <a:pt x="125" y="24287"/>
                      <a:pt x="0" y="2294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628" name="Arc 12"/>
              <p:cNvSpPr>
                <a:spLocks/>
              </p:cNvSpPr>
              <p:nvPr/>
            </p:nvSpPr>
            <p:spPr bwMode="auto">
              <a:xfrm flipV="1">
                <a:off x="2012" y="2300"/>
                <a:ext cx="1845" cy="378"/>
              </a:xfrm>
              <a:custGeom>
                <a:avLst/>
                <a:gdLst>
                  <a:gd name="G0" fmla="+- 21110 0 0"/>
                  <a:gd name="G1" fmla="+- 21600 0 0"/>
                  <a:gd name="G2" fmla="+- 21600 0 0"/>
                  <a:gd name="T0" fmla="*/ 0 w 42710"/>
                  <a:gd name="T1" fmla="*/ 17028 h 21600"/>
                  <a:gd name="T2" fmla="*/ 42710 w 42710"/>
                  <a:gd name="T3" fmla="*/ 21600 h 21600"/>
                  <a:gd name="T4" fmla="*/ 21110 w 4271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710" h="21600" fill="none" extrusionOk="0">
                    <a:moveTo>
                      <a:pt x="-1" y="17027"/>
                    </a:moveTo>
                    <a:cubicBezTo>
                      <a:pt x="2151" y="7090"/>
                      <a:pt x="10942" y="-1"/>
                      <a:pt x="21110" y="0"/>
                    </a:cubicBezTo>
                    <a:cubicBezTo>
                      <a:pt x="33039" y="0"/>
                      <a:pt x="42710" y="9670"/>
                      <a:pt x="42710" y="21600"/>
                    </a:cubicBezTo>
                  </a:path>
                  <a:path w="42710" h="21600" stroke="0" extrusionOk="0">
                    <a:moveTo>
                      <a:pt x="-1" y="17027"/>
                    </a:moveTo>
                    <a:cubicBezTo>
                      <a:pt x="2151" y="7090"/>
                      <a:pt x="10942" y="-1"/>
                      <a:pt x="21110" y="0"/>
                    </a:cubicBezTo>
                    <a:cubicBezTo>
                      <a:pt x="33039" y="0"/>
                      <a:pt x="42710" y="9670"/>
                      <a:pt x="42710" y="21600"/>
                    </a:cubicBezTo>
                    <a:lnTo>
                      <a:pt x="2111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26" y="1786"/>
              <a:ext cx="2975" cy="756"/>
              <a:chOff x="135" y="1695"/>
              <a:chExt cx="2975" cy="756"/>
            </a:xfrm>
          </p:grpSpPr>
          <p:sp>
            <p:nvSpPr>
              <p:cNvPr id="239630" name="Text Box 14"/>
              <p:cNvSpPr txBox="1">
                <a:spLocks noChangeArrowheads="1"/>
              </p:cNvSpPr>
              <p:nvPr/>
            </p:nvSpPr>
            <p:spPr bwMode="auto">
              <a:xfrm>
                <a:off x="135" y="1695"/>
                <a:ext cx="2171" cy="7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Arial" charset="0"/>
                  </a:rPr>
                  <a:t>CONCENTRATION DECREASES AWAY FROM SOURCE</a:t>
                </a:r>
              </a:p>
            </p:txBody>
          </p:sp>
          <p:sp>
            <p:nvSpPr>
              <p:cNvPr id="239631" name="AutoShape 15"/>
              <p:cNvSpPr>
                <a:spLocks noChangeArrowheads="1"/>
              </p:cNvSpPr>
              <p:nvPr/>
            </p:nvSpPr>
            <p:spPr bwMode="auto">
              <a:xfrm>
                <a:off x="2812" y="1833"/>
                <a:ext cx="298" cy="491"/>
              </a:xfrm>
              <a:prstGeom prst="downArrow">
                <a:avLst>
                  <a:gd name="adj1" fmla="val 50000"/>
                  <a:gd name="adj2" fmla="val 134228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593975" y="2187575"/>
            <a:ext cx="6573838" cy="4197350"/>
            <a:chOff x="1634" y="1378"/>
            <a:chExt cx="4141" cy="2644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634" y="1378"/>
              <a:ext cx="2567" cy="2644"/>
              <a:chOff x="1634" y="1378"/>
              <a:chExt cx="2567" cy="2644"/>
            </a:xfrm>
          </p:grpSpPr>
          <p:sp>
            <p:nvSpPr>
              <p:cNvPr id="239634" name="Line 18"/>
              <p:cNvSpPr>
                <a:spLocks noChangeShapeType="1"/>
              </p:cNvSpPr>
              <p:nvPr/>
            </p:nvSpPr>
            <p:spPr bwMode="auto">
              <a:xfrm flipH="1">
                <a:off x="1634" y="1378"/>
                <a:ext cx="1300" cy="26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635" name="Line 19"/>
              <p:cNvSpPr>
                <a:spLocks noChangeShapeType="1"/>
              </p:cNvSpPr>
              <p:nvPr/>
            </p:nvSpPr>
            <p:spPr bwMode="auto">
              <a:xfrm flipH="1">
                <a:off x="2311" y="1400"/>
                <a:ext cx="623" cy="26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636" name="Line 20"/>
              <p:cNvSpPr>
                <a:spLocks noChangeShapeType="1"/>
              </p:cNvSpPr>
              <p:nvPr/>
            </p:nvSpPr>
            <p:spPr bwMode="auto">
              <a:xfrm>
                <a:off x="2945" y="1389"/>
                <a:ext cx="467" cy="26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637" name="Line 21"/>
              <p:cNvSpPr>
                <a:spLocks noChangeShapeType="1"/>
              </p:cNvSpPr>
              <p:nvPr/>
            </p:nvSpPr>
            <p:spPr bwMode="auto">
              <a:xfrm>
                <a:off x="2945" y="1378"/>
                <a:ext cx="1256" cy="25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3196" y="2363"/>
              <a:ext cx="2579" cy="1208"/>
              <a:chOff x="2925" y="2600"/>
              <a:chExt cx="2670" cy="945"/>
            </a:xfrm>
          </p:grpSpPr>
          <p:sp>
            <p:nvSpPr>
              <p:cNvPr id="239639" name="Text Box 23"/>
              <p:cNvSpPr txBox="1">
                <a:spLocks noChangeArrowheads="1"/>
              </p:cNvSpPr>
              <p:nvPr/>
            </p:nvSpPr>
            <p:spPr bwMode="auto">
              <a:xfrm>
                <a:off x="3535" y="2600"/>
                <a:ext cx="2060" cy="5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Arial" charset="0"/>
                  </a:rPr>
                  <a:t>CONCENTRATION DECREASES FROM CENTER</a:t>
                </a:r>
              </a:p>
            </p:txBody>
          </p:sp>
          <p:sp>
            <p:nvSpPr>
              <p:cNvPr id="239640" name="AutoShape 24"/>
              <p:cNvSpPr>
                <a:spLocks noChangeArrowheads="1"/>
              </p:cNvSpPr>
              <p:nvPr/>
            </p:nvSpPr>
            <p:spPr bwMode="auto">
              <a:xfrm>
                <a:off x="2925" y="3093"/>
                <a:ext cx="239" cy="452"/>
              </a:xfrm>
              <a:prstGeom prst="rightArrow">
                <a:avLst>
                  <a:gd name="adj1" fmla="val 50000"/>
                  <a:gd name="adj2" fmla="val 234489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39641" name="Picture 25" descr="MCj043393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900" y="4843463"/>
            <a:ext cx="800100" cy="800100"/>
          </a:xfrm>
          <a:prstGeom prst="rect">
            <a:avLst/>
          </a:prstGeom>
          <a:noFill/>
        </p:spPr>
      </p:pic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387350" y="1655763"/>
            <a:ext cx="4602163" cy="677862"/>
            <a:chOff x="262" y="962"/>
            <a:chExt cx="2899" cy="427"/>
          </a:xfrm>
        </p:grpSpPr>
        <p:sp>
          <p:nvSpPr>
            <p:cNvPr id="239643" name="Text Box 27"/>
            <p:cNvSpPr txBox="1">
              <a:spLocks noChangeArrowheads="1"/>
            </p:cNvSpPr>
            <p:nvPr/>
          </p:nvSpPr>
          <p:spPr bwMode="auto">
            <a:xfrm>
              <a:off x="262" y="1011"/>
              <a:ext cx="206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  <a:latin typeface="Arial" charset="0"/>
                </a:rPr>
                <a:t>SOURCE OF H2S</a:t>
              </a:r>
            </a:p>
          </p:txBody>
        </p:sp>
        <p:pic>
          <p:nvPicPr>
            <p:cNvPr id="239644" name="Picture 28" descr="MCj0238395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7" y="962"/>
              <a:ext cx="434" cy="42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50289E-6 L -0.43976 1.50289E-6 L -0.43976 -0.83307 " pathEditMode="relative" ptsTypes="AAA">
                                      <p:cBhvr>
                                        <p:cTn id="34" dur="3000" fill="hold"/>
                                        <p:tgtEl>
                                          <p:spTgt spid="239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animBg="1"/>
      <p:bldP spid="2396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181600" y="2667000"/>
            <a:ext cx="3962400" cy="457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181600" y="2667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pitchFamily="34" charset="0"/>
              </a:rPr>
              <a:t>H2S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676400" y="3276600"/>
            <a:ext cx="4114800" cy="2743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943600" y="5486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STORAGE TANK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943600" y="1981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OUTFLOW LINE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943600" y="3505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8 PPM  OUTFLOW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330325" y="381000"/>
            <a:ext cx="647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IS 8 PPM H2S REALLY SAFE?</a:t>
            </a: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 rot="-10745772">
            <a:off x="3962400" y="5029200"/>
            <a:ext cx="838200" cy="838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4413250" y="3810000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 rot="-5352296">
            <a:off x="1752600" y="4941888"/>
            <a:ext cx="838200" cy="838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 rot="16185201" flipH="1">
            <a:off x="4381500" y="2781300"/>
            <a:ext cx="838200" cy="762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 flipH="1">
            <a:off x="1066800" y="2667000"/>
            <a:ext cx="1066800" cy="1371600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381000" y="5181600"/>
            <a:ext cx="1143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pitchFamily="34" charset="0"/>
              </a:rPr>
              <a:t>HIGH PPM H2S</a:t>
            </a: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2286000" y="4267200"/>
            <a:ext cx="1066800" cy="381000"/>
          </a:xfrm>
          <a:prstGeom prst="rect">
            <a:avLst/>
          </a:prstGeom>
          <a:solidFill>
            <a:schemeClr val="accent2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2286000" y="1676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BYE, BYE AIR!</a:t>
            </a: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304800" y="2438400"/>
            <a:ext cx="1143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pitchFamily="34" charset="0"/>
              </a:rPr>
              <a:t>HIGH PPM H2S</a:t>
            </a:r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1752600" y="4267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AIR</a:t>
            </a:r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2362200" y="4191000"/>
            <a:ext cx="1447800" cy="457200"/>
          </a:xfrm>
          <a:prstGeom prst="rect">
            <a:avLst/>
          </a:prstGeom>
          <a:solidFill>
            <a:schemeClr val="accent2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676400" y="5334000"/>
            <a:ext cx="4114800" cy="457200"/>
            <a:chOff x="1056" y="3360"/>
            <a:chExt cx="2592" cy="288"/>
          </a:xfrm>
        </p:grpSpPr>
        <p:sp>
          <p:nvSpPr>
            <p:cNvPr id="2097" name="Line 49"/>
            <p:cNvSpPr>
              <a:spLocks noChangeShapeType="1"/>
            </p:cNvSpPr>
            <p:nvPr/>
          </p:nvSpPr>
          <p:spPr bwMode="auto">
            <a:xfrm>
              <a:off x="1056" y="3360"/>
              <a:ext cx="25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8" name="Text Box 50"/>
            <p:cNvSpPr txBox="1">
              <a:spLocks noChangeArrowheads="1"/>
            </p:cNvSpPr>
            <p:nvPr/>
          </p:nvSpPr>
          <p:spPr bwMode="auto">
            <a:xfrm>
              <a:off x="1776" y="336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  <a:latin typeface="Arial" pitchFamily="34" charset="0"/>
                </a:rPr>
                <a:t>H2S</a:t>
              </a: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1676400" y="4724400"/>
            <a:ext cx="4114800" cy="457200"/>
            <a:chOff x="1056" y="3360"/>
            <a:chExt cx="2592" cy="288"/>
          </a:xfrm>
        </p:grpSpPr>
        <p:sp>
          <p:nvSpPr>
            <p:cNvPr id="2101" name="Line 53"/>
            <p:cNvSpPr>
              <a:spLocks noChangeShapeType="1"/>
            </p:cNvSpPr>
            <p:nvPr/>
          </p:nvSpPr>
          <p:spPr bwMode="auto">
            <a:xfrm>
              <a:off x="1056" y="3360"/>
              <a:ext cx="25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2" name="Text Box 54"/>
            <p:cNvSpPr txBox="1">
              <a:spLocks noChangeArrowheads="1"/>
            </p:cNvSpPr>
            <p:nvPr/>
          </p:nvSpPr>
          <p:spPr bwMode="auto">
            <a:xfrm>
              <a:off x="1776" y="336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  <a:latin typeface="Arial" pitchFamily="34" charset="0"/>
                </a:rPr>
                <a:t>H2S</a:t>
              </a: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1676400" y="4114800"/>
            <a:ext cx="4114800" cy="457200"/>
            <a:chOff x="1056" y="3360"/>
            <a:chExt cx="2592" cy="288"/>
          </a:xfrm>
        </p:grpSpPr>
        <p:sp>
          <p:nvSpPr>
            <p:cNvPr id="2104" name="Line 56"/>
            <p:cNvSpPr>
              <a:spLocks noChangeShapeType="1"/>
            </p:cNvSpPr>
            <p:nvPr/>
          </p:nvSpPr>
          <p:spPr bwMode="auto">
            <a:xfrm>
              <a:off x="1056" y="3360"/>
              <a:ext cx="25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5" name="Text Box 57"/>
            <p:cNvSpPr txBox="1">
              <a:spLocks noChangeArrowheads="1"/>
            </p:cNvSpPr>
            <p:nvPr/>
          </p:nvSpPr>
          <p:spPr bwMode="auto">
            <a:xfrm>
              <a:off x="1776" y="336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  <a:latin typeface="Arial" pitchFamily="34" charset="0"/>
                </a:rPr>
                <a:t>H2S</a:t>
              </a:r>
            </a:p>
          </p:txBody>
        </p: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1676400" y="3505200"/>
            <a:ext cx="4114800" cy="457200"/>
            <a:chOff x="1056" y="3360"/>
            <a:chExt cx="2592" cy="288"/>
          </a:xfrm>
        </p:grpSpPr>
        <p:sp>
          <p:nvSpPr>
            <p:cNvPr id="2107" name="Line 59"/>
            <p:cNvSpPr>
              <a:spLocks noChangeShapeType="1"/>
            </p:cNvSpPr>
            <p:nvPr/>
          </p:nvSpPr>
          <p:spPr bwMode="auto">
            <a:xfrm>
              <a:off x="1056" y="3360"/>
              <a:ext cx="25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8" name="Text Box 60"/>
            <p:cNvSpPr txBox="1">
              <a:spLocks noChangeArrowheads="1"/>
            </p:cNvSpPr>
            <p:nvPr/>
          </p:nvSpPr>
          <p:spPr bwMode="auto">
            <a:xfrm>
              <a:off x="1776" y="336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  <a:latin typeface="Arial" pitchFamily="34" charset="0"/>
                </a:rPr>
                <a:t>H2S</a:t>
              </a:r>
            </a:p>
          </p:txBody>
        </p:sp>
      </p:grpSp>
      <p:sp>
        <p:nvSpPr>
          <p:cNvPr id="2109" name="AutoShape 61"/>
          <p:cNvSpPr>
            <a:spLocks noChangeArrowheads="1"/>
          </p:cNvSpPr>
          <p:nvPr/>
        </p:nvSpPr>
        <p:spPr bwMode="auto">
          <a:xfrm>
            <a:off x="1066800" y="3810000"/>
            <a:ext cx="533400" cy="1066800"/>
          </a:xfrm>
          <a:prstGeom prst="downArrow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2743200" y="4114800"/>
            <a:ext cx="114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pitchFamily="34" charset="0"/>
              </a:rPr>
              <a:t>HIGHH2S</a:t>
            </a:r>
          </a:p>
        </p:txBody>
      </p:sp>
      <p:graphicFrame>
        <p:nvGraphicFramePr>
          <p:cNvPr id="3072" name="Object 0"/>
          <p:cNvGraphicFramePr>
            <a:graphicFrameLocks noChangeAspect="1"/>
          </p:cNvGraphicFramePr>
          <p:nvPr/>
        </p:nvGraphicFramePr>
        <p:xfrm>
          <a:off x="1182688" y="2682875"/>
          <a:ext cx="3465512" cy="3641725"/>
        </p:xfrm>
        <a:graphic>
          <a:graphicData uri="http://schemas.openxmlformats.org/presentationml/2006/ole">
            <p:oleObj spid="_x0000_s1026" name="Clip" r:id="rId4" imgW="783360" imgH="823320" progId="">
              <p:embed/>
            </p:oleObj>
          </a:graphicData>
        </a:graphic>
      </p:graphicFrame>
      <p:sp>
        <p:nvSpPr>
          <p:cNvPr id="2116" name="Text Box 68"/>
          <p:cNvSpPr txBox="1">
            <a:spLocks noChangeArrowheads="1"/>
          </p:cNvSpPr>
          <p:nvPr/>
        </p:nvSpPr>
        <p:spPr bwMode="auto">
          <a:xfrm>
            <a:off x="5943600" y="41910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H2S HEAVIER THAN 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 autoUpdateAnimBg="0"/>
      <p:bldP spid="2058" grpId="0" autoUpdateAnimBg="0"/>
      <p:bldP spid="2060" grpId="0" animBg="1"/>
      <p:bldP spid="2061" grpId="0" autoUpdateAnimBg="0"/>
      <p:bldP spid="2062" grpId="0" autoUpdateAnimBg="0"/>
      <p:bldP spid="2063" grpId="0" autoUpdateAnimBg="0"/>
      <p:bldP spid="2068" grpId="0" animBg="1"/>
      <p:bldP spid="2069" grpId="0" animBg="1"/>
      <p:bldP spid="2070" grpId="0" animBg="1"/>
      <p:bldP spid="2071" grpId="0" animBg="1"/>
      <p:bldP spid="2072" grpId="0" animBg="1"/>
      <p:bldP spid="2074" grpId="0" autoUpdateAnimBg="0"/>
      <p:bldP spid="2086" grpId="0" animBg="1"/>
      <p:bldP spid="2087" grpId="0" autoUpdateAnimBg="0"/>
      <p:bldP spid="2094" grpId="0" autoUpdateAnimBg="0"/>
      <p:bldP spid="2095" grpId="0" autoUpdateAnimBg="0"/>
      <p:bldP spid="2096" grpId="0" animBg="1"/>
      <p:bldP spid="2109" grpId="0" animBg="1"/>
      <p:bldP spid="2110" grpId="0" autoUpdateAnimBg="0"/>
      <p:bldP spid="211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B19E-B821-4BD0-956D-52F8BA91993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8229600" cy="53245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tx1"/>
                </a:solidFill>
              </a:rPr>
              <a:t>IT’S THE LAW !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In the State of Texas, all persons working in the oil field where H2S concentrations are </a:t>
            </a:r>
            <a:r>
              <a:rPr lang="en-US" dirty="0" smtClean="0">
                <a:solidFill>
                  <a:srgbClr val="FFFF00"/>
                </a:solidFill>
              </a:rPr>
              <a:t>known, </a:t>
            </a:r>
            <a:r>
              <a:rPr lang="en-US" i="1" u="sng" dirty="0">
                <a:solidFill>
                  <a:srgbClr val="FFFF00"/>
                </a:solidFill>
              </a:rPr>
              <a:t>MUST</a:t>
            </a:r>
            <a:r>
              <a:rPr lang="en-US" dirty="0">
                <a:solidFill>
                  <a:srgbClr val="FFFF00"/>
                </a:solidFill>
              </a:rPr>
              <a:t> complete a H2S certification course </a:t>
            </a:r>
            <a:r>
              <a:rPr lang="en-US" u="sng" dirty="0">
                <a:solidFill>
                  <a:srgbClr val="FFFF00"/>
                </a:solidFill>
              </a:rPr>
              <a:t>annually</a:t>
            </a:r>
            <a:r>
              <a:rPr lang="en-US" dirty="0">
                <a:solidFill>
                  <a:srgbClr val="FFFF00"/>
                </a:solidFill>
              </a:rPr>
              <a:t>. 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The objective is to educate employees about the physical &amp; chemical properties, toxicity, concentration levels, personal protective equipment use, detection measures, rescue and first aid. 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The best way </a:t>
            </a:r>
            <a:r>
              <a:rPr lang="en-US" dirty="0" smtClean="0">
                <a:solidFill>
                  <a:srgbClr val="FFFF00"/>
                </a:solidFill>
              </a:rPr>
              <a:t>to </a:t>
            </a:r>
            <a:r>
              <a:rPr lang="en-US" dirty="0">
                <a:solidFill>
                  <a:srgbClr val="FFFF00"/>
                </a:solidFill>
              </a:rPr>
              <a:t>reduce the chance of employee exposure to H2S is to </a:t>
            </a:r>
            <a:r>
              <a:rPr lang="en-US" dirty="0" smtClean="0">
                <a:solidFill>
                  <a:srgbClr val="FFFF00"/>
                </a:solidFill>
              </a:rPr>
              <a:t>provide </a:t>
            </a:r>
            <a:r>
              <a:rPr lang="en-US" dirty="0">
                <a:solidFill>
                  <a:srgbClr val="FFFF00"/>
                </a:solidFill>
              </a:rPr>
              <a:t>the best possible training, provide appropriate personal protective equipment, and ensure </a:t>
            </a:r>
            <a:r>
              <a:rPr lang="en-US" dirty="0" smtClean="0">
                <a:solidFill>
                  <a:srgbClr val="FFFF00"/>
                </a:solidFill>
              </a:rPr>
              <a:t>employees </a:t>
            </a:r>
            <a:r>
              <a:rPr lang="en-US" dirty="0">
                <a:solidFill>
                  <a:srgbClr val="FFFF00"/>
                </a:solidFill>
              </a:rPr>
              <a:t>follow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correct work procedures, rules and requirements.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Counts On You?</a:t>
            </a:r>
            <a:endParaRPr lang="en-US" dirty="0"/>
          </a:p>
        </p:txBody>
      </p:sp>
      <p:pic>
        <p:nvPicPr>
          <p:cNvPr id="296961" name="Picture 1" descr="C:\Users\Rosa\AppData\Roaming\Microsoft\Windows Photo Gallery\Windows Photo Gallery 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8605838" cy="52578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WHO………COUNTS………ON……….YOU 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5508744" y="6419558"/>
            <a:ext cx="3010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Copyright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D1BDB-1BCB-4373-BDA6-2B3AB51A805D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581400" y="762000"/>
            <a:ext cx="5562600" cy="3480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>
                <a:solidFill>
                  <a:srgbClr val="FFFF00"/>
                </a:solidFill>
              </a:rPr>
              <a:t>Hydrogen Sulfide </a:t>
            </a:r>
            <a:r>
              <a:rPr lang="en-US" sz="4400" b="1" dirty="0" smtClean="0">
                <a:solidFill>
                  <a:srgbClr val="FFFF00"/>
                </a:solidFill>
              </a:rPr>
              <a:t>Gas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FFFF00"/>
                </a:solidFill>
              </a:rPr>
              <a:t> is a toxic (poisonous) gas that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FFFF00"/>
                </a:solidFill>
              </a:rPr>
              <a:t> can kill you the first time you breath it!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35052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609600"/>
            <a:ext cx="2833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Oh Yeah, by the way: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2667000" y="381000"/>
            <a:ext cx="3506386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>
                <a:solidFill>
                  <a:srgbClr val="FFFF00"/>
                </a:solidFill>
              </a:rPr>
              <a:t>What is H2S?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98450" y="2286000"/>
            <a:ext cx="8355470" cy="3049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H2S is </a:t>
            </a:r>
            <a:r>
              <a:rPr lang="en-US" sz="3200" dirty="0" smtClean="0">
                <a:solidFill>
                  <a:srgbClr val="FFFF00"/>
                </a:solidFill>
              </a:rPr>
              <a:t>naturally occurring chemical produced </a:t>
            </a:r>
            <a:r>
              <a:rPr lang="en-US" sz="3200" dirty="0">
                <a:solidFill>
                  <a:srgbClr val="FFFF00"/>
                </a:solidFill>
              </a:rPr>
              <a:t>by </a:t>
            </a:r>
            <a:endParaRPr lang="en-US" sz="3200" dirty="0" smtClean="0">
              <a:solidFill>
                <a:srgbClr val="FFFF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>
                <a:solidFill>
                  <a:srgbClr val="FFFF00"/>
                </a:solidFill>
              </a:rPr>
              <a:t>bacteria </a:t>
            </a:r>
            <a:r>
              <a:rPr lang="en-US" sz="3200" dirty="0">
                <a:solidFill>
                  <a:srgbClr val="FFFF00"/>
                </a:solidFill>
              </a:rPr>
              <a:t>as </a:t>
            </a:r>
            <a:r>
              <a:rPr lang="en-US" sz="3200" dirty="0" smtClean="0">
                <a:solidFill>
                  <a:srgbClr val="FFFF00"/>
                </a:solidFill>
              </a:rPr>
              <a:t>it </a:t>
            </a:r>
            <a:r>
              <a:rPr lang="en-US" sz="3200" dirty="0">
                <a:solidFill>
                  <a:srgbClr val="FFFF00"/>
                </a:solidFill>
              </a:rPr>
              <a:t>decomposes organic material.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dirty="0">
              <a:solidFill>
                <a:srgbClr val="FFFF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It may develop in low oxygen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environments, such as, sewers,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FFFF00"/>
                </a:solidFill>
              </a:rPr>
              <a:t>swamps and polluted water.</a:t>
            </a:r>
          </a:p>
        </p:txBody>
      </p:sp>
      <p:pic>
        <p:nvPicPr>
          <p:cNvPr id="172034" name="Picture 2" descr="http://z.about.com/d/chemistry/1/7/_/a/hydrogensulf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552825"/>
            <a:ext cx="3333750" cy="330517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791200" y="5791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924800" y="594360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10400" y="4572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1758364-1587-4827-AD32-5331E077C529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072224" y="1981200"/>
            <a:ext cx="396266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FFFF00"/>
                </a:solidFill>
              </a:rPr>
              <a:t>You may find H2S in: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90800"/>
            <a:ext cx="7023100" cy="3110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indent="-457200">
              <a:buClr>
                <a:srgbClr val="FF9933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800" dirty="0">
                <a:solidFill>
                  <a:srgbClr val="FFFF00"/>
                </a:solidFill>
              </a:rPr>
              <a:t>Dairies</a:t>
            </a:r>
          </a:p>
          <a:p>
            <a:pPr marL="457200" indent="-457200">
              <a:buClr>
                <a:srgbClr val="FF9933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800" dirty="0">
                <a:solidFill>
                  <a:srgbClr val="FFFF00"/>
                </a:solidFill>
              </a:rPr>
              <a:t>Breweries</a:t>
            </a:r>
          </a:p>
          <a:p>
            <a:pPr marL="457200" indent="-457200">
              <a:buClr>
                <a:srgbClr val="FF9933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800" dirty="0">
                <a:solidFill>
                  <a:srgbClr val="FFFF00"/>
                </a:solidFill>
              </a:rPr>
              <a:t>Chemical processes </a:t>
            </a:r>
          </a:p>
          <a:p>
            <a:pPr marL="457200" indent="-457200">
              <a:buClr>
                <a:srgbClr val="FF9933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800" dirty="0">
                <a:solidFill>
                  <a:srgbClr val="FFFF00"/>
                </a:solidFill>
              </a:rPr>
              <a:t>Geothermal exploration</a:t>
            </a:r>
          </a:p>
          <a:p>
            <a:pPr marL="457200" indent="-457200">
              <a:buClr>
                <a:srgbClr val="FF9933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800" dirty="0">
                <a:solidFill>
                  <a:srgbClr val="FFFF00"/>
                </a:solidFill>
              </a:rPr>
              <a:t>Fisheries</a:t>
            </a:r>
          </a:p>
          <a:p>
            <a:pPr marL="457200" indent="-457200">
              <a:buClr>
                <a:srgbClr val="FF9933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800" dirty="0">
                <a:solidFill>
                  <a:srgbClr val="FFFF00"/>
                </a:solidFill>
              </a:rPr>
              <a:t>Tanneries</a:t>
            </a:r>
          </a:p>
          <a:p>
            <a:pPr marL="457200" indent="-457200">
              <a:buClr>
                <a:srgbClr val="FF9933"/>
              </a:buCl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800" dirty="0" smtClean="0">
                <a:solidFill>
                  <a:srgbClr val="FFFF00"/>
                </a:solidFill>
              </a:rPr>
              <a:t>72 different Industries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27275" y="381000"/>
            <a:ext cx="5174791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FFFF00"/>
                </a:solidFill>
              </a:rPr>
              <a:t>It is a </a:t>
            </a:r>
            <a:r>
              <a:rPr lang="en-US" sz="3600" b="1" dirty="0" smtClean="0">
                <a:solidFill>
                  <a:srgbClr val="FFFF00"/>
                </a:solidFill>
              </a:rPr>
              <a:t>natural Product </a:t>
            </a:r>
            <a:r>
              <a:rPr lang="en-US" sz="3600" b="1" dirty="0">
                <a:solidFill>
                  <a:srgbClr val="FFFF00"/>
                </a:solidFill>
              </a:rPr>
              <a:t>of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FFFF00"/>
                </a:solidFill>
              </a:rPr>
              <a:t>Decay or Putrefaction</a:t>
            </a: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09800"/>
            <a:ext cx="1168400" cy="1752600"/>
          </a:xfrm>
          <a:prstGeom prst="rect">
            <a:avLst/>
          </a:prstGeom>
          <a:noFill/>
          <a:ln w="38160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2895600"/>
            <a:ext cx="1154113" cy="162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495800"/>
            <a:ext cx="1600200" cy="154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4731</TotalTime>
  <Words>1664</Words>
  <Application>Microsoft Office PowerPoint</Application>
  <PresentationFormat>On-screen Show (4:3)</PresentationFormat>
  <Paragraphs>372</Paragraphs>
  <Slides>47</Slides>
  <Notes>47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Flow</vt:lpstr>
      <vt:lpstr>Clip</vt:lpstr>
      <vt:lpstr>Hydrogen Sulfide Gas </vt:lpstr>
      <vt:lpstr>Training Goals for Year 2010 !!!!!!  </vt:lpstr>
      <vt:lpstr>This class is in accordance with ANSI-Z390.1-2006 Accepted Practices for Hydrogen Sulfide (H2S) Safety Training Programs</vt:lpstr>
      <vt:lpstr>Why am I getting this information?</vt:lpstr>
      <vt:lpstr>Slide 5</vt:lpstr>
      <vt:lpstr>Who Counts On You?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How do we control this toxic gas?</vt:lpstr>
      <vt:lpstr>What else can we do?</vt:lpstr>
      <vt:lpstr>Supplied Air Sources</vt:lpstr>
      <vt:lpstr>Slide 19</vt:lpstr>
      <vt:lpstr>Flare stack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Nose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Review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Darrel Canada</dc:creator>
  <cp:lastModifiedBy>Rosa</cp:lastModifiedBy>
  <cp:revision>179</cp:revision>
  <cp:lastPrinted>1601-01-01T00:00:00Z</cp:lastPrinted>
  <dcterms:created xsi:type="dcterms:W3CDTF">1999-12-08T17:02:47Z</dcterms:created>
  <dcterms:modified xsi:type="dcterms:W3CDTF">2010-11-09T05:25:38Z</dcterms:modified>
</cp:coreProperties>
</file>