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2"/>
  </p:notesMasterIdLst>
  <p:handoutMasterIdLst>
    <p:handoutMasterId r:id="rId53"/>
  </p:handoutMasterIdLst>
  <p:sldIdLst>
    <p:sldId id="256" r:id="rId2"/>
    <p:sldId id="339" r:id="rId3"/>
    <p:sldId id="336" r:id="rId4"/>
    <p:sldId id="337" r:id="rId5"/>
    <p:sldId id="338" r:id="rId6"/>
    <p:sldId id="334" r:id="rId7"/>
    <p:sldId id="387" r:id="rId8"/>
    <p:sldId id="257" r:id="rId9"/>
    <p:sldId id="317" r:id="rId10"/>
    <p:sldId id="306" r:id="rId11"/>
    <p:sldId id="307" r:id="rId12"/>
    <p:sldId id="308" r:id="rId13"/>
    <p:sldId id="309" r:id="rId14"/>
    <p:sldId id="310" r:id="rId15"/>
    <p:sldId id="311" r:id="rId16"/>
    <p:sldId id="312" r:id="rId17"/>
    <p:sldId id="313" r:id="rId18"/>
    <p:sldId id="314" r:id="rId19"/>
    <p:sldId id="319" r:id="rId20"/>
    <p:sldId id="258" r:id="rId21"/>
    <p:sldId id="320" r:id="rId22"/>
    <p:sldId id="321" r:id="rId23"/>
    <p:sldId id="322" r:id="rId24"/>
    <p:sldId id="324" r:id="rId25"/>
    <p:sldId id="325" r:id="rId26"/>
    <p:sldId id="327" r:id="rId27"/>
    <p:sldId id="326" r:id="rId28"/>
    <p:sldId id="332" r:id="rId29"/>
    <p:sldId id="333" r:id="rId30"/>
    <p:sldId id="335" r:id="rId31"/>
    <p:sldId id="331" r:id="rId32"/>
    <p:sldId id="329" r:id="rId33"/>
    <p:sldId id="340" r:id="rId34"/>
    <p:sldId id="386" r:id="rId35"/>
    <p:sldId id="341" r:id="rId36"/>
    <p:sldId id="378" r:id="rId37"/>
    <p:sldId id="379" r:id="rId38"/>
    <p:sldId id="380" r:id="rId39"/>
    <p:sldId id="383" r:id="rId40"/>
    <p:sldId id="381" r:id="rId41"/>
    <p:sldId id="382" r:id="rId42"/>
    <p:sldId id="384" r:id="rId43"/>
    <p:sldId id="385" r:id="rId44"/>
    <p:sldId id="365" r:id="rId45"/>
    <p:sldId id="368" r:id="rId46"/>
    <p:sldId id="375" r:id="rId47"/>
    <p:sldId id="388" r:id="rId48"/>
    <p:sldId id="376" r:id="rId49"/>
    <p:sldId id="377" r:id="rId50"/>
    <p:sldId id="318"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87" d="100"/>
          <a:sy n="87" d="100"/>
        </p:scale>
        <p:origin x="-14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079A557-116E-40B4-983F-6FDBAF928A82}" type="datetimeFigureOut">
              <a:rPr lang="en-US" smtClean="0"/>
              <a:pPr/>
              <a:t>3/20/2013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A214F97-58E5-481B-83BD-7F6FBA66D2D2}" type="slidenum">
              <a:rPr lang="en-US" smtClean="0"/>
              <a:pPr/>
              <a:t>‹#›</a:t>
            </a:fld>
            <a:endParaRPr lang="en-US" dirty="0"/>
          </a:p>
        </p:txBody>
      </p:sp>
    </p:spTree>
    <p:extLst>
      <p:ext uri="{BB962C8B-B14F-4D97-AF65-F5344CB8AC3E}">
        <p14:creationId xmlns:p14="http://schemas.microsoft.com/office/powerpoint/2010/main" val="32996057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C918D6-759A-4C5B-B82E-FC80203C67DB}" type="datetimeFigureOut">
              <a:rPr lang="en-US" smtClean="0"/>
              <a:pPr/>
              <a:t>3/20/2013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2CFCAA-97C2-4754-8C76-710DDF08DC25}" type="slidenum">
              <a:rPr lang="en-US" smtClean="0"/>
              <a:pPr/>
              <a:t>‹#›</a:t>
            </a:fld>
            <a:endParaRPr lang="en-US" dirty="0"/>
          </a:p>
        </p:txBody>
      </p:sp>
    </p:spTree>
    <p:extLst>
      <p:ext uri="{BB962C8B-B14F-4D97-AF65-F5344CB8AC3E}">
        <p14:creationId xmlns:p14="http://schemas.microsoft.com/office/powerpoint/2010/main" val="24798683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CFCAA-97C2-4754-8C76-710DDF08DC25}" type="slidenum">
              <a:rPr lang="en-US" smtClean="0"/>
              <a:pPr/>
              <a:t>1</a:t>
            </a:fld>
            <a:endParaRPr lang="en-US" dirty="0"/>
          </a:p>
        </p:txBody>
      </p:sp>
    </p:spTree>
    <p:extLst>
      <p:ext uri="{BB962C8B-B14F-4D97-AF65-F5344CB8AC3E}">
        <p14:creationId xmlns:p14="http://schemas.microsoft.com/office/powerpoint/2010/main" val="257062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Grp="1" noRot="1" noChangeAspect="1" noChangeArrowheads="1" noTextEdit="1"/>
          </p:cNvSpPr>
          <p:nvPr>
            <p:ph type="sldImg"/>
          </p:nvPr>
        </p:nvSpPr>
        <p:spPr>
          <a:xfrm>
            <a:off x="-14265275" y="-11928475"/>
            <a:ext cx="16824325" cy="12619038"/>
          </a:xfrm>
          <a:solidFill>
            <a:srgbClr val="FFFFFF"/>
          </a:solidFill>
          <a:ln>
            <a:solidFill>
              <a:srgbClr val="000000"/>
            </a:solidFill>
            <a:miter lim="800000"/>
          </a:ln>
        </p:spPr>
      </p:sp>
      <p:sp>
        <p:nvSpPr>
          <p:cNvPr id="102403" name="Rectangle 2"/>
          <p:cNvSpPr>
            <a:spLocks noGrp="1" noChangeArrowheads="1"/>
          </p:cNvSpPr>
          <p:nvPr>
            <p:ph type="body" idx="1"/>
          </p:nvPr>
        </p:nvSpPr>
        <p:spPr>
          <a:xfrm>
            <a:off x="701670" y="4415470"/>
            <a:ext cx="5591329" cy="4078410"/>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1692390" y="-11928667"/>
            <a:ext cx="11689244" cy="12631676"/>
          </a:xfrm>
          <a:prstGeom prst="rect">
            <a:avLst/>
          </a:prstGeom>
          <a:solidFill>
            <a:srgbClr val="FFFFFF"/>
          </a:solidFill>
          <a:ln w="9360">
            <a:solidFill>
              <a:srgbClr val="000000"/>
            </a:solidFill>
            <a:miter lim="800000"/>
            <a:headEnd/>
            <a:tailEnd/>
          </a:ln>
        </p:spPr>
        <p:txBody>
          <a:bodyPr wrap="none" lIns="91649" tIns="45824" rIns="91649" bIns="45824" anchor="ctr"/>
          <a:lstStyle/>
          <a:p>
            <a:endParaRPr lang="en-US" dirty="0"/>
          </a:p>
        </p:txBody>
      </p:sp>
      <p:sp>
        <p:nvSpPr>
          <p:cNvPr id="97283" name="Rectangle 2"/>
          <p:cNvSpPr>
            <a:spLocks noGrp="1" noChangeArrowheads="1"/>
          </p:cNvSpPr>
          <p:nvPr>
            <p:ph type="body"/>
          </p:nvPr>
        </p:nvSpPr>
        <p:spPr>
          <a:xfrm>
            <a:off x="701670" y="4415470"/>
            <a:ext cx="5591329" cy="4168292"/>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CFCAA-97C2-4754-8C76-710DDF08DC25}"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65275" y="-11928475"/>
            <a:ext cx="16822738" cy="12617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65275" y="-11928475"/>
            <a:ext cx="16822738" cy="12617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11692390" y="-11928667"/>
            <a:ext cx="11689244" cy="12631676"/>
          </a:xfrm>
          <a:prstGeom prst="rect">
            <a:avLst/>
          </a:prstGeom>
          <a:solidFill>
            <a:srgbClr val="FFFFFF"/>
          </a:solidFill>
          <a:ln w="9360">
            <a:solidFill>
              <a:srgbClr val="000000"/>
            </a:solidFill>
            <a:miter lim="800000"/>
            <a:headEnd/>
            <a:tailEnd/>
          </a:ln>
        </p:spPr>
        <p:txBody>
          <a:bodyPr wrap="none" lIns="91649" tIns="45824" rIns="91649" bIns="45824" anchor="ctr"/>
          <a:lstStyle/>
          <a:p>
            <a:endParaRPr lang="en-US" dirty="0"/>
          </a:p>
        </p:txBody>
      </p:sp>
      <p:sp>
        <p:nvSpPr>
          <p:cNvPr id="98307" name="Rectangle 2"/>
          <p:cNvSpPr>
            <a:spLocks noGrp="1" noChangeArrowheads="1"/>
          </p:cNvSpPr>
          <p:nvPr>
            <p:ph type="body"/>
          </p:nvPr>
        </p:nvSpPr>
        <p:spPr>
          <a:xfrm>
            <a:off x="701670" y="4415470"/>
            <a:ext cx="5591329" cy="4168292"/>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11692390" y="-11928667"/>
            <a:ext cx="11689244" cy="12631676"/>
          </a:xfrm>
          <a:prstGeom prst="rect">
            <a:avLst/>
          </a:prstGeom>
          <a:solidFill>
            <a:srgbClr val="FFFFFF"/>
          </a:solidFill>
          <a:ln w="9360">
            <a:solidFill>
              <a:srgbClr val="000000"/>
            </a:solidFill>
            <a:miter lim="800000"/>
            <a:headEnd/>
            <a:tailEnd/>
          </a:ln>
        </p:spPr>
        <p:txBody>
          <a:bodyPr wrap="none" lIns="91649" tIns="45824" rIns="91649" bIns="45824" anchor="ctr"/>
          <a:lstStyle/>
          <a:p>
            <a:endParaRPr lang="en-US" dirty="0"/>
          </a:p>
        </p:txBody>
      </p:sp>
      <p:sp>
        <p:nvSpPr>
          <p:cNvPr id="99331" name="Rectangle 2"/>
          <p:cNvSpPr>
            <a:spLocks noGrp="1" noChangeArrowheads="1"/>
          </p:cNvSpPr>
          <p:nvPr>
            <p:ph type="body"/>
          </p:nvPr>
        </p:nvSpPr>
        <p:spPr>
          <a:xfrm>
            <a:off x="701670" y="4415470"/>
            <a:ext cx="5591329" cy="4168292"/>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11692390" y="-11928667"/>
            <a:ext cx="11689244" cy="12631676"/>
          </a:xfrm>
          <a:prstGeom prst="rect">
            <a:avLst/>
          </a:prstGeom>
          <a:solidFill>
            <a:srgbClr val="FFFFFF"/>
          </a:solidFill>
          <a:ln w="9360">
            <a:solidFill>
              <a:srgbClr val="000000"/>
            </a:solidFill>
            <a:miter lim="800000"/>
            <a:headEnd/>
            <a:tailEnd/>
          </a:ln>
        </p:spPr>
        <p:txBody>
          <a:bodyPr wrap="none" lIns="91649" tIns="45824" rIns="91649" bIns="45824" anchor="ctr"/>
          <a:lstStyle/>
          <a:p>
            <a:endParaRPr lang="en-US" dirty="0"/>
          </a:p>
        </p:txBody>
      </p:sp>
      <p:sp>
        <p:nvSpPr>
          <p:cNvPr id="100355" name="Rectangle 2"/>
          <p:cNvSpPr>
            <a:spLocks noGrp="1" noChangeArrowheads="1"/>
          </p:cNvSpPr>
          <p:nvPr>
            <p:ph type="body"/>
          </p:nvPr>
        </p:nvSpPr>
        <p:spPr>
          <a:xfrm>
            <a:off x="701670" y="4415470"/>
            <a:ext cx="5591329" cy="4168292"/>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CFCAA-97C2-4754-8C76-710DDF08DC25}"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5C91A6-2302-4185-9FF9-C6D6AB60790C}" type="datetime1">
              <a:rPr lang="en-US" smtClean="0"/>
              <a:t>3/20/2013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lvl1pPr>
              <a:defRPr sz="1400"/>
            </a:lvl1pPr>
          </a:lstStyle>
          <a:p>
            <a:fld id="{AC7C9944-90CD-4378-BA8D-29F66CD2DE1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51BF43-2CB0-4B5E-B08B-BDFC71EA591C}" type="datetime1">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C9944-90CD-4378-BA8D-29F66CD2DE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DED49B-3422-4AD3-8BF3-246463730B31}" type="datetime1">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C9944-90CD-4378-BA8D-29F66CD2DE1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91100" y="2362200"/>
            <a:ext cx="3924300" cy="37338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fld id="{909158F3-8E52-4EDA-92FC-52C82B8ABA94}" type="datetime1">
              <a:rPr lang="en-US" smtClean="0"/>
              <a:t>3/20/2013</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EE06FE0C-F240-446D-9398-E37CA753F5C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91100" y="2362200"/>
            <a:ext cx="39243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91100" y="4305300"/>
            <a:ext cx="39243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fld id="{2C88E6D9-D71D-4B1D-8E9C-3276F8F08633}" type="datetime1">
              <a:rPr lang="en-US" smtClean="0"/>
              <a:t>3/20/2013</a:t>
            </a:fld>
            <a:endParaRPr lang="en-US" dirty="0"/>
          </a:p>
        </p:txBody>
      </p:sp>
      <p:sp>
        <p:nvSpPr>
          <p:cNvPr id="7"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0"/>
          <p:cNvSpPr>
            <a:spLocks noGrp="1" noChangeArrowheads="1"/>
          </p:cNvSpPr>
          <p:nvPr>
            <p:ph type="sldNum" sz="quarter" idx="12"/>
          </p:nvPr>
        </p:nvSpPr>
        <p:spPr>
          <a:ln/>
        </p:spPr>
        <p:txBody>
          <a:bodyPr/>
          <a:lstStyle>
            <a:lvl1pPr>
              <a:defRPr/>
            </a:lvl1pPr>
          </a:lstStyle>
          <a:p>
            <a:pPr>
              <a:defRPr/>
            </a:pPr>
            <a:fld id="{715DA65F-D69F-46AB-8850-C17A4C51165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65134329-3BB3-4828-9E75-52F2BE6C509C}" type="datetime1">
              <a:rPr lang="en-US" smtClean="0"/>
              <a:t>3/20/2013</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60C5F964-F1D2-40F3-A537-F31A2387AA6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429A6A6A-0D6B-4E6E-975D-C1924F4F6DD5}" type="datetime1">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Times New Roman" pitchFamily="18" charset="0"/>
                <a:cs typeface="Times New Roman" pitchFamily="18" charset="0"/>
              </a:defRPr>
            </a:lvl1pPr>
          </a:lstStyle>
          <a:p>
            <a:fld id="{AC7C9944-90CD-4378-BA8D-29F66CD2DE1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688293-DDEF-40A3-B4DF-7175D6A24F5D}" type="datetime1">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C9944-90CD-4378-BA8D-29F66CD2DE1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BBDA04-55E7-4359-A767-85D3DB4F7DD8}" type="datetime1">
              <a:rPr lang="en-US" smtClean="0"/>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C9944-90CD-4378-BA8D-29F66CD2D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F4ECD8-9BBF-4CFB-A85E-C751FA116BE2}" type="datetime1">
              <a:rPr lang="en-US" smtClean="0"/>
              <a:t>3/20/2013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7C9944-90CD-4378-BA8D-29F66CD2DE1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6434B0-4CDC-4772-BB22-0A30CA1D5130}" type="datetime1">
              <a:rPr lang="en-US" smtClean="0"/>
              <a:t>3/20/2013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C9944-90CD-4378-BA8D-29F66CD2DE1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681B-37BE-47F4-8342-CB20F9EA6362}" type="datetime1">
              <a:rPr lang="en-US" smtClean="0"/>
              <a:t>3/20/2013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FEEB99-48FC-4EC1-81F9-C6C8F608AC61}" type="datetime1">
              <a:rPr lang="en-US" smtClean="0"/>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C9944-90CD-4378-BA8D-29F66CD2DE1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E2FFB3-8A1E-4F56-AF1A-0DD9F97D1ED6}" type="datetime1">
              <a:rPr lang="en-US" smtClean="0"/>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C7C9944-90CD-4378-BA8D-29F66CD2DE1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336D8E6-3D05-41C4-BD7B-37CB7633ADED}" type="datetime1">
              <a:rPr lang="en-US" smtClean="0"/>
              <a:t>3/20/2013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7C9944-90CD-4378-BA8D-29F66CD2DE16}"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imgres?imgurl=http://www.wassaicfirerescue.com/lg_airpak75.jpg&amp;imgrefurl=http://www.wassaicfirerescue.com/thescbacreed.htm&amp;h=300&amp;w=300&amp;sz=20&amp;tbnid=ABSyXSNR_cpt0M:&amp;tbnh=116&amp;tbnw=116&amp;prev=/images?q=scba+pictures&amp;zoom=1&amp;q=scba+pictures&amp;usg=__iCfVm8mDIinn4RHdPWzOR2XvBnQ=&amp;sa=X&amp;ei=VVfQTOfyJtiRnAf9lZWOBg&amp;ved=0CBwQ9QEwA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676400"/>
          </a:xfrm>
        </p:spPr>
        <p:txBody>
          <a:bodyPr>
            <a:normAutofit fontScale="90000"/>
          </a:bodyPr>
          <a:lstStyle/>
          <a:p>
            <a:pPr algn="ctr"/>
            <a:r>
              <a:rPr lang="en-US" dirty="0" smtClean="0"/>
              <a:t>Confined Space Rescue Awareness</a:t>
            </a:r>
            <a:endParaRPr lang="en-US" dirty="0"/>
          </a:p>
        </p:txBody>
      </p:sp>
      <p:sp>
        <p:nvSpPr>
          <p:cNvPr id="3" name="Subtitle 2"/>
          <p:cNvSpPr>
            <a:spLocks noGrp="1"/>
          </p:cNvSpPr>
          <p:nvPr>
            <p:ph type="subTitle" idx="1"/>
          </p:nvPr>
        </p:nvSpPr>
        <p:spPr>
          <a:xfrm>
            <a:off x="381000" y="5410200"/>
            <a:ext cx="7854696" cy="886264"/>
          </a:xfrm>
        </p:spPr>
        <p:txBody>
          <a:bodyPr/>
          <a:lstStyle/>
          <a:p>
            <a:pPr algn="ctr"/>
            <a:r>
              <a:rPr lang="en-US" b="1" dirty="0" smtClean="0"/>
              <a:t>An Overview of Confined Space Rescue</a:t>
            </a:r>
            <a:endParaRPr lang="en-US" b="1" dirty="0"/>
          </a:p>
        </p:txBody>
      </p:sp>
      <p:pic>
        <p:nvPicPr>
          <p:cNvPr id="4" name="Picture 8" descr="confinedops2"/>
          <p:cNvPicPr>
            <a:picLocks noChangeAspect="1" noChangeArrowheads="1"/>
          </p:cNvPicPr>
          <p:nvPr/>
        </p:nvPicPr>
        <p:blipFill>
          <a:blip r:embed="rId3" cstate="print"/>
          <a:srcRect/>
          <a:stretch>
            <a:fillRect/>
          </a:stretch>
        </p:blipFill>
        <p:spPr bwMode="auto">
          <a:xfrm>
            <a:off x="1828800" y="2209800"/>
            <a:ext cx="4396721" cy="2960046"/>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a:xfrm>
            <a:off x="8001000" y="6324600"/>
            <a:ext cx="762000" cy="365125"/>
          </a:xfrm>
        </p:spPr>
        <p:txBody>
          <a:bodyPr/>
          <a:lstStyle/>
          <a:p>
            <a:fld id="{AC7C9944-90CD-4378-BA8D-29F66CD2DE16}" type="slidenum">
              <a:rPr lang="en-US" sz="1200" smtClean="0">
                <a:solidFill>
                  <a:schemeClr val="bg1"/>
                </a:solidFill>
                <a:latin typeface="Times New Roman" pitchFamily="18" charset="0"/>
                <a:cs typeface="Times New Roman" pitchFamily="18" charset="0"/>
              </a:rPr>
              <a:pPr/>
              <a:t>1</a:t>
            </a:fld>
            <a:endParaRPr lang="en-US" sz="1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33400" y="304800"/>
            <a:ext cx="7772400" cy="914400"/>
          </a:xfrm>
        </p:spPr>
        <p:txBody>
          <a:bodyPr lIns="0" tIns="0" rIns="0" bIns="0"/>
          <a:lstStyle/>
          <a:p>
            <a:pPr algn="ctr">
              <a:lnSpc>
                <a:spcPct val="76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500" b="1" dirty="0" smtClean="0">
                <a:solidFill>
                  <a:srgbClr val="16165D"/>
                </a:solidFill>
                <a:effectLst>
                  <a:outerShdw blurRad="38100" dist="38100" dir="2700000" algn="tl">
                    <a:srgbClr val="000000">
                      <a:alpha val="43137"/>
                    </a:srgbClr>
                  </a:outerShdw>
                </a:effectLst>
                <a:latin typeface="Minion Pro" pitchFamily="18" charset="0"/>
              </a:rPr>
              <a:t>Emergency Rescue</a:t>
            </a:r>
          </a:p>
        </p:txBody>
      </p:sp>
      <p:sp>
        <p:nvSpPr>
          <p:cNvPr id="35842" name="Rectangle 2"/>
          <p:cNvSpPr>
            <a:spLocks noGrp="1" noChangeArrowheads="1"/>
          </p:cNvSpPr>
          <p:nvPr>
            <p:ph idx="1"/>
          </p:nvPr>
        </p:nvSpPr>
        <p:spPr>
          <a:xfrm>
            <a:off x="228600" y="2133600"/>
            <a:ext cx="4495800" cy="3352800"/>
          </a:xfrm>
        </p:spPr>
        <p:txBody>
          <a:bodyPr lIns="0" tIns="0" rIns="0" bIns="0" anchor="t" anchorCtr="0"/>
          <a:lstStyle/>
          <a:p>
            <a:pPr marL="323850" indent="-323850">
              <a:lnSpc>
                <a:spcPct val="82000"/>
              </a:lnSpc>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smtClean="0">
                <a:solidFill>
                  <a:srgbClr val="16165D"/>
                </a:solidFill>
                <a:latin typeface="+mj-lt"/>
              </a:rPr>
              <a:t>Emergency rescue teams must be available while authorized entrants are in the confined space.</a:t>
            </a:r>
          </a:p>
          <a:p>
            <a:pPr marL="323850" indent="-323850">
              <a:lnSpc>
                <a:spcPct val="82000"/>
              </a:lnSpc>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smtClean="0">
                <a:solidFill>
                  <a:srgbClr val="16165D"/>
                </a:solidFill>
                <a:latin typeface="+mj-lt"/>
              </a:rPr>
              <a:t>Deaths often occur during rescue. Employees attempt to rescue an entrant without the proper training and then get caught themselves in the confined space.</a:t>
            </a:r>
          </a:p>
        </p:txBody>
      </p:sp>
      <p:sp>
        <p:nvSpPr>
          <p:cNvPr id="58370" name="Slide Number Placeholder 5"/>
          <p:cNvSpPr>
            <a:spLocks noGrp="1"/>
          </p:cNvSpPr>
          <p:nvPr>
            <p:ph type="sldNum" idx="12"/>
          </p:nvPr>
        </p:nvSpPr>
        <p:spPr>
          <a:noFill/>
        </p:spPr>
        <p:txBody>
          <a:bodyPr/>
          <a:lstStyle/>
          <a:p>
            <a:pPr>
              <a:buFont typeface="Times New Roman" pitchFamily="18" charset="0"/>
              <a:buNone/>
            </a:pPr>
            <a:fld id="{31BEE3B6-9F0A-41B6-8628-1373A5D83772}" type="slidenum">
              <a:rPr lang="en-GB" smtClean="0">
                <a:solidFill>
                  <a:schemeClr val="tx1"/>
                </a:solidFill>
                <a:latin typeface="Times New Roman" pitchFamily="18" charset="0"/>
              </a:rPr>
              <a:pPr>
                <a:buFont typeface="Times New Roman" pitchFamily="18" charset="0"/>
                <a:buNone/>
              </a:pPr>
              <a:t>10</a:t>
            </a:fld>
            <a:endParaRPr lang="en-GB" dirty="0" smtClean="0">
              <a:solidFill>
                <a:schemeClr val="tx1"/>
              </a:solidFill>
              <a:latin typeface="Times New Roman" pitchFamily="18" charset="0"/>
            </a:endParaRPr>
          </a:p>
        </p:txBody>
      </p:sp>
      <p:pic>
        <p:nvPicPr>
          <p:cNvPr id="58373" name="Picture 3"/>
          <p:cNvPicPr>
            <a:picLocks noChangeAspect="1" noChangeArrowheads="1"/>
          </p:cNvPicPr>
          <p:nvPr/>
        </p:nvPicPr>
        <p:blipFill>
          <a:blip r:embed="rId3" cstate="print"/>
          <a:srcRect/>
          <a:stretch>
            <a:fillRect/>
          </a:stretch>
        </p:blipFill>
        <p:spPr bwMode="auto">
          <a:xfrm>
            <a:off x="4876800" y="1295400"/>
            <a:ext cx="3886200" cy="514350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9"/>
            <a:ext cx="7753350" cy="1135062"/>
          </a:xfrm>
        </p:spPr>
        <p:txBody>
          <a:bodyPr/>
          <a:lstStyle/>
          <a:p>
            <a:r>
              <a:rPr lang="en-US" dirty="0" smtClean="0">
                <a:solidFill>
                  <a:schemeClr val="tx1"/>
                </a:solidFill>
                <a:effectLst>
                  <a:outerShdw blurRad="38100" dist="38100" dir="2700000" algn="tl">
                    <a:srgbClr val="000000">
                      <a:alpha val="43137"/>
                    </a:srgbClr>
                  </a:outerShdw>
                </a:effectLst>
              </a:rPr>
              <a:t>Rescue Techniques</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a:lnSpc>
                <a:spcPct val="100000"/>
              </a:lnSpc>
              <a:spcBef>
                <a:spcPts val="0"/>
              </a:spcBef>
              <a:spcAft>
                <a:spcPts val="1200"/>
              </a:spcAft>
              <a:buClr>
                <a:schemeClr val="bg2">
                  <a:lumMod val="25000"/>
                </a:schemeClr>
              </a:buClr>
              <a:buFont typeface="Wingdings" pitchFamily="2" charset="2"/>
              <a:buChar char="Ø"/>
            </a:pPr>
            <a:r>
              <a:rPr lang="en-US" dirty="0" smtClean="0">
                <a:solidFill>
                  <a:schemeClr val="tx1"/>
                </a:solidFill>
                <a:effectLst>
                  <a:outerShdw blurRad="38100" dist="38100" dir="2700000" algn="tl">
                    <a:srgbClr val="000000">
                      <a:alpha val="43137"/>
                    </a:srgbClr>
                  </a:outerShdw>
                </a:effectLst>
              </a:rPr>
              <a:t>There are 3 types of rescue techniques:</a:t>
            </a:r>
          </a:p>
          <a:p>
            <a:pPr marL="1314450" lvl="4" indent="-514350">
              <a:spcBef>
                <a:spcPts val="0"/>
              </a:spcBef>
              <a:spcAft>
                <a:spcPts val="1200"/>
              </a:spcAft>
              <a:buClrTx/>
              <a:buSzPct val="110000"/>
              <a:buFont typeface="+mj-lt"/>
              <a:buAutoNum type="arabicPeriod"/>
            </a:pPr>
            <a:r>
              <a:rPr lang="en-US" sz="2800" dirty="0" smtClean="0">
                <a:solidFill>
                  <a:schemeClr val="tx1"/>
                </a:solidFill>
                <a:effectLst>
                  <a:outerShdw blurRad="38100" dist="38100" dir="2700000" algn="tl">
                    <a:srgbClr val="000000">
                      <a:alpha val="43137"/>
                    </a:srgbClr>
                  </a:outerShdw>
                </a:effectLst>
              </a:rPr>
              <a:t>Non-entry</a:t>
            </a:r>
          </a:p>
          <a:p>
            <a:pPr marL="1314450" lvl="4" indent="-514350">
              <a:spcBef>
                <a:spcPts val="0"/>
              </a:spcBef>
              <a:spcAft>
                <a:spcPts val="1200"/>
              </a:spcAft>
              <a:buClrTx/>
              <a:buSzPct val="110000"/>
              <a:buFont typeface="+mj-lt"/>
              <a:buAutoNum type="arabicPeriod"/>
            </a:pPr>
            <a:r>
              <a:rPr lang="en-US" sz="2800" dirty="0" smtClean="0">
                <a:solidFill>
                  <a:schemeClr val="tx1"/>
                </a:solidFill>
                <a:effectLst>
                  <a:outerShdw blurRad="38100" dist="38100" dir="2700000" algn="tl">
                    <a:srgbClr val="000000">
                      <a:alpha val="43137"/>
                    </a:srgbClr>
                  </a:outerShdw>
                </a:effectLst>
              </a:rPr>
              <a:t>Entry by others</a:t>
            </a:r>
          </a:p>
          <a:p>
            <a:pPr marL="1314450" lvl="4" indent="-514350">
              <a:spcBef>
                <a:spcPts val="0"/>
              </a:spcBef>
              <a:spcAft>
                <a:spcPts val="1200"/>
              </a:spcAft>
              <a:buClrTx/>
              <a:buSzPct val="110000"/>
              <a:buFont typeface="+mj-lt"/>
              <a:buAutoNum type="arabicPeriod"/>
            </a:pPr>
            <a:r>
              <a:rPr lang="en-US" sz="2800" dirty="0" smtClean="0">
                <a:solidFill>
                  <a:schemeClr val="tx1"/>
                </a:solidFill>
                <a:effectLst>
                  <a:outerShdw blurRad="38100" dist="38100" dir="2700000" algn="tl">
                    <a:srgbClr val="000000">
                      <a:alpha val="43137"/>
                    </a:srgbClr>
                  </a:outerShdw>
                </a:effectLst>
              </a:rPr>
              <a:t>Entry by Trained employees from the company</a:t>
            </a:r>
            <a:endParaRPr lang="en-US" sz="2800"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idx="12"/>
          </p:nvPr>
        </p:nvSpPr>
        <p:spPr/>
        <p:txBody>
          <a:bodyPr/>
          <a:lstStyle/>
          <a:p>
            <a:pPr>
              <a:defRPr/>
            </a:pPr>
            <a:fld id="{4FFCA879-96E6-41C3-9449-A5EF63E2D752}" type="slidenum">
              <a:rPr lang="en-GB" smtClean="0">
                <a:latin typeface="Times New Roman" pitchFamily="18" charset="0"/>
                <a:cs typeface="Times New Roman" pitchFamily="18" charset="0"/>
              </a:rPr>
              <a:pPr>
                <a:defRPr/>
              </a:pPr>
              <a:t>11</a:t>
            </a:fld>
            <a:endParaRPr lang="en-GB"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9"/>
            <a:ext cx="7753350" cy="1135062"/>
          </a:xfrm>
        </p:spPr>
        <p:txBody>
          <a:bodyPr/>
          <a:lstStyle/>
          <a:p>
            <a:r>
              <a:rPr lang="en-US" dirty="0" smtClean="0">
                <a:solidFill>
                  <a:schemeClr val="tx1"/>
                </a:solidFill>
                <a:effectLst>
                  <a:outerShdw blurRad="38100" dist="38100" dir="2700000" algn="tl">
                    <a:srgbClr val="000000">
                      <a:alpha val="43137"/>
                    </a:srgbClr>
                  </a:outerShdw>
                </a:effectLst>
              </a:rPr>
              <a:t>Rescue Techniques</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76400"/>
            <a:ext cx="3962400" cy="4098925"/>
          </a:xfrm>
        </p:spPr>
        <p:txBody>
          <a:bodyPr/>
          <a:lstStyle/>
          <a:p>
            <a:pPr marL="514350" lvl="2" indent="-514350">
              <a:lnSpc>
                <a:spcPct val="100000"/>
              </a:lnSpc>
              <a:spcBef>
                <a:spcPts val="0"/>
              </a:spcBef>
              <a:spcAft>
                <a:spcPts val="1200"/>
              </a:spcAft>
              <a:buClrTx/>
              <a:buNone/>
            </a:pPr>
            <a:r>
              <a:rPr lang="en-US" sz="4000" dirty="0" smtClean="0">
                <a:solidFill>
                  <a:srgbClr val="C00000"/>
                </a:solidFill>
              </a:rPr>
              <a:t>1.	</a:t>
            </a:r>
            <a:r>
              <a:rPr lang="en-US" sz="3200" dirty="0" smtClean="0">
                <a:solidFill>
                  <a:srgbClr val="C00000"/>
                </a:solidFill>
              </a:rPr>
              <a:t>Non-entry</a:t>
            </a:r>
            <a:r>
              <a:rPr lang="en-US" sz="2800" dirty="0" smtClean="0">
                <a:solidFill>
                  <a:srgbClr val="C00000"/>
                </a:solidFill>
              </a:rPr>
              <a:t> </a:t>
            </a:r>
            <a:r>
              <a:rPr lang="en-US" sz="2800" dirty="0" smtClean="0">
                <a:solidFill>
                  <a:schemeClr val="tx1"/>
                </a:solidFill>
              </a:rPr>
              <a:t>– Rescue that is conducted without entry into the confined space. This can be conducted by such means as a rope or winch.</a:t>
            </a:r>
          </a:p>
        </p:txBody>
      </p:sp>
      <p:sp>
        <p:nvSpPr>
          <p:cNvPr id="4" name="Slide Number Placeholder 3"/>
          <p:cNvSpPr>
            <a:spLocks noGrp="1"/>
          </p:cNvSpPr>
          <p:nvPr>
            <p:ph type="sldNum" idx="12"/>
          </p:nvPr>
        </p:nvSpPr>
        <p:spPr/>
        <p:txBody>
          <a:bodyPr/>
          <a:lstStyle/>
          <a:p>
            <a:pPr>
              <a:defRPr/>
            </a:pPr>
            <a:fld id="{4FFCA879-96E6-41C3-9449-A5EF63E2D752}" type="slidenum">
              <a:rPr lang="en-GB" smtClean="0">
                <a:latin typeface="Times New Roman" pitchFamily="18" charset="0"/>
                <a:cs typeface="Times New Roman" pitchFamily="18" charset="0"/>
              </a:rPr>
              <a:pPr>
                <a:defRPr/>
              </a:pPr>
              <a:t>12</a:t>
            </a:fld>
            <a:endParaRPr lang="en-GB" dirty="0">
              <a:latin typeface="Times New Roman" pitchFamily="18" charset="0"/>
              <a:cs typeface="Times New Roman" pitchFamily="18" charset="0"/>
            </a:endParaRPr>
          </a:p>
        </p:txBody>
      </p:sp>
      <p:pic>
        <p:nvPicPr>
          <p:cNvPr id="3074" name="Picture 2" descr="Miller® MightEvac Confined Space Rescue Three-Way Winch, 50'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1447800"/>
            <a:ext cx="3600450" cy="48006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53350" cy="1135062"/>
          </a:xfrm>
        </p:spPr>
        <p:txBody>
          <a:bodyPr/>
          <a:lstStyle/>
          <a:p>
            <a:r>
              <a:rPr lang="en-US" dirty="0" smtClean="0">
                <a:solidFill>
                  <a:schemeClr val="tx1"/>
                </a:solidFill>
                <a:effectLst>
                  <a:outerShdw blurRad="38100" dist="38100" dir="2700000" algn="tl">
                    <a:srgbClr val="000000">
                      <a:alpha val="43137"/>
                    </a:srgbClr>
                  </a:outerShdw>
                </a:effectLst>
              </a:rPr>
              <a:t>Rescue Techniques</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4114800" cy="4098925"/>
          </a:xfrm>
          <a:noFill/>
        </p:spPr>
        <p:txBody>
          <a:bodyPr/>
          <a:lstStyle/>
          <a:p>
            <a:pPr marL="0" lvl="4" indent="1588">
              <a:lnSpc>
                <a:spcPct val="100000"/>
              </a:lnSpc>
              <a:spcBef>
                <a:spcPts val="0"/>
              </a:spcBef>
              <a:spcAft>
                <a:spcPts val="1200"/>
              </a:spcAft>
              <a:buClrTx/>
              <a:buNone/>
            </a:pPr>
            <a:r>
              <a:rPr lang="en-US" sz="4000" dirty="0" smtClean="0">
                <a:solidFill>
                  <a:srgbClr val="C00000"/>
                </a:solidFill>
              </a:rPr>
              <a:t>2.</a:t>
            </a:r>
            <a:r>
              <a:rPr lang="en-US" sz="2800" dirty="0" smtClean="0">
                <a:solidFill>
                  <a:srgbClr val="C00000"/>
                </a:solidFill>
              </a:rPr>
              <a:t>	Entry by others – </a:t>
            </a:r>
            <a:r>
              <a:rPr lang="en-US" sz="2800" dirty="0" smtClean="0">
                <a:solidFill>
                  <a:schemeClr val="tx1"/>
                </a:solidFill>
              </a:rPr>
              <a:t>some companies do not have trained personnel for emergency rescue. They depend on others to conduct emergency rescues such as the Fire Department.</a:t>
            </a:r>
          </a:p>
        </p:txBody>
      </p:sp>
      <p:sp>
        <p:nvSpPr>
          <p:cNvPr id="4" name="Slide Number Placeholder 3"/>
          <p:cNvSpPr>
            <a:spLocks noGrp="1"/>
          </p:cNvSpPr>
          <p:nvPr>
            <p:ph type="sldNum" idx="12"/>
          </p:nvPr>
        </p:nvSpPr>
        <p:spPr/>
        <p:txBody>
          <a:bodyPr/>
          <a:lstStyle/>
          <a:p>
            <a:pPr>
              <a:defRPr/>
            </a:pPr>
            <a:fld id="{4FFCA879-96E6-41C3-9449-A5EF63E2D752}" type="slidenum">
              <a:rPr lang="en-GB" smtClean="0">
                <a:latin typeface="Times New Roman" pitchFamily="18" charset="0"/>
                <a:cs typeface="Times New Roman" pitchFamily="18" charset="0"/>
              </a:rPr>
              <a:pPr>
                <a:defRPr/>
              </a:pPr>
              <a:t>13</a:t>
            </a:fld>
            <a:endParaRPr lang="en-GB" dirty="0">
              <a:latin typeface="Times New Roman" pitchFamily="18" charset="0"/>
              <a:cs typeface="Times New Roman" pitchFamily="18" charset="0"/>
            </a:endParaRPr>
          </a:p>
        </p:txBody>
      </p:sp>
      <p:pic>
        <p:nvPicPr>
          <p:cNvPr id="2050" name="Picture 2" descr="http://www.burnham-on-sea.com/fire-engine.jpg"/>
          <p:cNvPicPr>
            <a:picLocks noChangeAspect="1" noChangeArrowheads="1"/>
          </p:cNvPicPr>
          <p:nvPr/>
        </p:nvPicPr>
        <p:blipFill>
          <a:blip r:embed="rId3" cstate="print"/>
          <a:srcRect/>
          <a:stretch>
            <a:fillRect/>
          </a:stretch>
        </p:blipFill>
        <p:spPr bwMode="auto">
          <a:xfrm>
            <a:off x="4572000" y="1676400"/>
            <a:ext cx="3885928" cy="31242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53350" cy="1135062"/>
          </a:xfrm>
        </p:spPr>
        <p:txBody>
          <a:bodyPr/>
          <a:lstStyle/>
          <a:p>
            <a:r>
              <a:rPr lang="en-US" dirty="0" smtClean="0">
                <a:solidFill>
                  <a:schemeClr val="tx1"/>
                </a:solidFill>
                <a:effectLst>
                  <a:outerShdw blurRad="38100" dist="38100" dir="2700000" algn="tl">
                    <a:srgbClr val="000000">
                      <a:alpha val="43137"/>
                    </a:srgbClr>
                  </a:outerShdw>
                </a:effectLst>
              </a:rPr>
              <a:t>Rescue Techniques</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57400"/>
            <a:ext cx="4114800" cy="1981200"/>
          </a:xfrm>
          <a:noFill/>
        </p:spPr>
        <p:txBody>
          <a:bodyPr>
            <a:normAutofit fontScale="92500"/>
          </a:bodyPr>
          <a:lstStyle/>
          <a:p>
            <a:pPr marL="457200" lvl="5" indent="-457200">
              <a:lnSpc>
                <a:spcPct val="100000"/>
              </a:lnSpc>
              <a:spcBef>
                <a:spcPts val="0"/>
              </a:spcBef>
              <a:spcAft>
                <a:spcPts val="1200"/>
              </a:spcAft>
              <a:buClrTx/>
              <a:buSzPct val="110000"/>
              <a:buAutoNum type="arabicPeriod" startAt="2"/>
            </a:pPr>
            <a:r>
              <a:rPr lang="en-US" sz="2800" dirty="0" smtClean="0">
                <a:solidFill>
                  <a:srgbClr val="C00000"/>
                </a:solidFill>
              </a:rPr>
              <a:t>Entry by others continued – </a:t>
            </a:r>
            <a:r>
              <a:rPr lang="en-US" sz="2800" dirty="0" smtClean="0">
                <a:solidFill>
                  <a:schemeClr val="tx1"/>
                </a:solidFill>
              </a:rPr>
              <a:t>in this case the Fire </a:t>
            </a:r>
            <a:r>
              <a:rPr lang="en-US" sz="2800" dirty="0" smtClean="0"/>
              <a:t>D</a:t>
            </a:r>
            <a:r>
              <a:rPr lang="en-US" sz="2800" dirty="0" smtClean="0">
                <a:solidFill>
                  <a:schemeClr val="tx1"/>
                </a:solidFill>
              </a:rPr>
              <a:t>epartment would need:</a:t>
            </a:r>
          </a:p>
        </p:txBody>
      </p:sp>
      <p:sp>
        <p:nvSpPr>
          <p:cNvPr id="4" name="Slide Number Placeholder 3"/>
          <p:cNvSpPr>
            <a:spLocks noGrp="1"/>
          </p:cNvSpPr>
          <p:nvPr>
            <p:ph type="sldNum" idx="12"/>
          </p:nvPr>
        </p:nvSpPr>
        <p:spPr/>
        <p:txBody>
          <a:bodyPr/>
          <a:lstStyle/>
          <a:p>
            <a:pPr>
              <a:defRPr/>
            </a:pPr>
            <a:fld id="{4FFCA879-96E6-41C3-9449-A5EF63E2D752}" type="slidenum">
              <a:rPr lang="en-GB" smtClean="0">
                <a:latin typeface="Times New Roman" pitchFamily="18" charset="0"/>
                <a:cs typeface="Times New Roman" pitchFamily="18" charset="0"/>
              </a:rPr>
              <a:pPr>
                <a:defRPr/>
              </a:pPr>
              <a:t>14</a:t>
            </a:fld>
            <a:endParaRPr lang="en-GB" dirty="0">
              <a:latin typeface="Times New Roman" pitchFamily="18" charset="0"/>
              <a:cs typeface="Times New Roman" pitchFamily="18" charset="0"/>
            </a:endParaRPr>
          </a:p>
        </p:txBody>
      </p:sp>
      <p:pic>
        <p:nvPicPr>
          <p:cNvPr id="2052" name="Picture 4" descr="http://www.twisia.com/mtp/pictures/Fireman%20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2276" y="1295400"/>
            <a:ext cx="4006399" cy="2667000"/>
          </a:xfrm>
          <a:prstGeom prst="rect">
            <a:avLst/>
          </a:prstGeom>
          <a:noFill/>
        </p:spPr>
      </p:pic>
      <p:sp>
        <p:nvSpPr>
          <p:cNvPr id="7" name="TextBox 6"/>
          <p:cNvSpPr txBox="1"/>
          <p:nvPr/>
        </p:nvSpPr>
        <p:spPr>
          <a:xfrm>
            <a:off x="457200" y="4114800"/>
            <a:ext cx="7848600" cy="2246769"/>
          </a:xfrm>
          <a:prstGeom prst="rect">
            <a:avLst/>
          </a:prstGeom>
          <a:noFill/>
          <a:ln w="28575">
            <a:solidFill>
              <a:srgbClr val="C00000"/>
            </a:solidFill>
          </a:ln>
        </p:spPr>
        <p:txBody>
          <a:bodyPr wrap="square" rtlCol="0">
            <a:spAutoFit/>
          </a:bodyPr>
          <a:lstStyle/>
          <a:p>
            <a:pPr marL="346075" lvl="4" indent="-346075">
              <a:lnSpc>
                <a:spcPct val="100000"/>
              </a:lnSpc>
              <a:spcAft>
                <a:spcPts val="600"/>
              </a:spcAft>
              <a:buFont typeface="Arial" pitchFamily="34" charset="0"/>
              <a:buChar char="•"/>
            </a:pPr>
            <a:r>
              <a:rPr lang="en-US" sz="2000" dirty="0" smtClean="0">
                <a:effectLst>
                  <a:outerShdw blurRad="38100" dist="38100" dir="2700000" algn="tl">
                    <a:srgbClr val="000000">
                      <a:alpha val="43137"/>
                    </a:srgbClr>
                  </a:outerShdw>
                </a:effectLst>
              </a:rPr>
              <a:t>T</a:t>
            </a:r>
            <a:r>
              <a:rPr lang="en-US" sz="2000" dirty="0" smtClean="0">
                <a:solidFill>
                  <a:schemeClr val="tx1"/>
                </a:solidFill>
                <a:effectLst>
                  <a:outerShdw blurRad="38100" dist="38100" dir="2700000" algn="tl">
                    <a:srgbClr val="000000">
                      <a:alpha val="43137"/>
                    </a:srgbClr>
                  </a:outerShdw>
                </a:effectLst>
              </a:rPr>
              <a:t>o be familiar with the types of confined spaces located in the facility,</a:t>
            </a:r>
          </a:p>
          <a:p>
            <a:pPr marL="346075" lvl="4" indent="-346075">
              <a:lnSpc>
                <a:spcPct val="100000"/>
              </a:lnSpc>
              <a:spcAft>
                <a:spcPts val="600"/>
              </a:spcAft>
              <a:buFont typeface="Arial" pitchFamily="34" charset="0"/>
              <a:buChar char="•"/>
            </a:pPr>
            <a:r>
              <a:rPr lang="en-US" sz="2000" dirty="0" smtClean="0">
                <a:effectLst>
                  <a:outerShdw blurRad="38100" dist="38100" dir="2700000" algn="tl">
                    <a:srgbClr val="000000">
                      <a:alpha val="43137"/>
                    </a:srgbClr>
                  </a:outerShdw>
                </a:effectLst>
              </a:rPr>
              <a:t>the hazards they may encounter,</a:t>
            </a:r>
            <a:endParaRPr lang="en-US" sz="2000" dirty="0" smtClean="0">
              <a:solidFill>
                <a:schemeClr val="tx1"/>
              </a:solidFill>
              <a:effectLst>
                <a:outerShdw blurRad="38100" dist="38100" dir="2700000" algn="tl">
                  <a:srgbClr val="000000">
                    <a:alpha val="43137"/>
                  </a:srgbClr>
                </a:outerShdw>
              </a:effectLst>
            </a:endParaRPr>
          </a:p>
          <a:p>
            <a:pPr marL="346075" lvl="4" indent="-346075">
              <a:lnSpc>
                <a:spcPct val="100000"/>
              </a:lnSpc>
              <a:spcAft>
                <a:spcPts val="600"/>
              </a:spcAft>
              <a:buFont typeface="Arial" pitchFamily="34" charset="0"/>
              <a:buChar char="•"/>
            </a:pPr>
            <a:r>
              <a:rPr lang="en-US" sz="2000" dirty="0" smtClean="0">
                <a:solidFill>
                  <a:schemeClr val="tx1"/>
                </a:solidFill>
                <a:effectLst>
                  <a:outerShdw blurRad="38100" dist="38100" dir="2700000" algn="tl">
                    <a:srgbClr val="000000">
                      <a:alpha val="43137"/>
                    </a:srgbClr>
                  </a:outerShdw>
                </a:effectLst>
              </a:rPr>
              <a:t>the entry means into the confined spaces,</a:t>
            </a:r>
          </a:p>
          <a:p>
            <a:pPr marL="346075" lvl="4" indent="-346075">
              <a:lnSpc>
                <a:spcPct val="100000"/>
              </a:lnSpc>
              <a:spcAft>
                <a:spcPts val="600"/>
              </a:spcAft>
              <a:buFont typeface="Arial" pitchFamily="34" charset="0"/>
              <a:buChar char="•"/>
            </a:pPr>
            <a:r>
              <a:rPr lang="en-US" sz="2000" dirty="0" smtClean="0">
                <a:solidFill>
                  <a:schemeClr val="tx1"/>
                </a:solidFill>
                <a:effectLst>
                  <a:outerShdw blurRad="38100" dist="38100" dir="2700000" algn="tl">
                    <a:srgbClr val="000000">
                      <a:alpha val="43137"/>
                    </a:srgbClr>
                  </a:outerShdw>
                </a:effectLst>
              </a:rPr>
              <a:t>the types of rescue equipment to effect a rescue and</a:t>
            </a:r>
          </a:p>
          <a:p>
            <a:pPr marL="346075" lvl="4" indent="-346075">
              <a:lnSpc>
                <a:spcPct val="100000"/>
              </a:lnSpc>
              <a:spcAft>
                <a:spcPts val="600"/>
              </a:spcAft>
              <a:buFont typeface="Arial" pitchFamily="34" charset="0"/>
              <a:buChar char="•"/>
            </a:pPr>
            <a:r>
              <a:rPr lang="en-US" sz="2000" dirty="0" smtClean="0">
                <a:solidFill>
                  <a:schemeClr val="tx1"/>
                </a:solidFill>
                <a:effectLst>
                  <a:outerShdw blurRad="38100" dist="38100" dir="2700000" algn="tl">
                    <a:srgbClr val="000000">
                      <a:alpha val="43137"/>
                    </a:srgbClr>
                  </a:outerShdw>
                </a:effectLst>
              </a:rPr>
              <a:t>the types of PPE required for any potential rescue.</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9"/>
            <a:ext cx="7753350" cy="1135062"/>
          </a:xfrm>
        </p:spPr>
        <p:txBody>
          <a:bodyPr/>
          <a:lstStyle/>
          <a:p>
            <a:r>
              <a:rPr lang="en-US" dirty="0" smtClean="0">
                <a:solidFill>
                  <a:schemeClr val="tx1"/>
                </a:solidFill>
                <a:effectLst>
                  <a:outerShdw blurRad="38100" dist="38100" dir="2700000" algn="tl">
                    <a:srgbClr val="000000">
                      <a:alpha val="43137"/>
                    </a:srgbClr>
                  </a:outerShdw>
                </a:effectLst>
              </a:rPr>
              <a:t>Rescue Techniques</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524000"/>
            <a:ext cx="8058150" cy="2438400"/>
          </a:xfrm>
          <a:solidFill>
            <a:schemeClr val="bg1"/>
          </a:solidFill>
        </p:spPr>
        <p:txBody>
          <a:bodyPr/>
          <a:lstStyle/>
          <a:p>
            <a:pPr marL="461963" lvl="4" indent="-460375">
              <a:lnSpc>
                <a:spcPct val="100000"/>
              </a:lnSpc>
              <a:spcBef>
                <a:spcPts val="0"/>
              </a:spcBef>
              <a:spcAft>
                <a:spcPts val="1200"/>
              </a:spcAft>
              <a:buClrTx/>
              <a:buSzPct val="110000"/>
              <a:buAutoNum type="arabicPeriod" startAt="3"/>
            </a:pPr>
            <a:r>
              <a:rPr lang="en-US" sz="2400" dirty="0" smtClean="0">
                <a:solidFill>
                  <a:srgbClr val="C00000"/>
                </a:solidFill>
              </a:rPr>
              <a:t>Entry by Trained employees from the company – </a:t>
            </a:r>
            <a:r>
              <a:rPr lang="en-US" sz="2400" dirty="0" smtClean="0">
                <a:solidFill>
                  <a:schemeClr val="tx1"/>
                </a:solidFill>
              </a:rPr>
              <a:t>some companies have trained personnel within the company to conduct rescues. In this case:</a:t>
            </a:r>
          </a:p>
          <a:p>
            <a:pPr marL="682625" lvl="5" indent="-223838">
              <a:lnSpc>
                <a:spcPct val="100000"/>
              </a:lnSpc>
              <a:spcBef>
                <a:spcPts val="0"/>
              </a:spcBef>
              <a:spcAft>
                <a:spcPts val="1200"/>
              </a:spcAft>
              <a:buClrTx/>
              <a:buFont typeface="Arial" pitchFamily="34" charset="0"/>
              <a:buChar char="•"/>
            </a:pPr>
            <a:r>
              <a:rPr lang="en-US" sz="2400" dirty="0" smtClean="0">
                <a:solidFill>
                  <a:schemeClr val="tx1"/>
                </a:solidFill>
              </a:rPr>
              <a:t>All members of the team must be specially trained in confined space rescue work,</a:t>
            </a:r>
          </a:p>
        </p:txBody>
      </p:sp>
      <p:sp>
        <p:nvSpPr>
          <p:cNvPr id="4" name="Slide Number Placeholder 3"/>
          <p:cNvSpPr>
            <a:spLocks noGrp="1"/>
          </p:cNvSpPr>
          <p:nvPr>
            <p:ph type="sldNum" idx="12"/>
          </p:nvPr>
        </p:nvSpPr>
        <p:spPr/>
        <p:txBody>
          <a:bodyPr/>
          <a:lstStyle/>
          <a:p>
            <a:pPr>
              <a:defRPr/>
            </a:pPr>
            <a:fld id="{4FFCA879-96E6-41C3-9449-A5EF63E2D752}" type="slidenum">
              <a:rPr lang="en-GB" smtClean="0">
                <a:latin typeface="Times New Roman" pitchFamily="18" charset="0"/>
                <a:cs typeface="Times New Roman" pitchFamily="18" charset="0"/>
              </a:rPr>
              <a:pPr>
                <a:defRPr/>
              </a:pPr>
              <a:t>15</a:t>
            </a:fld>
            <a:endParaRPr lang="en-GB"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3733800"/>
            <a:ext cx="2971800" cy="2228850"/>
          </a:xfrm>
          <a:prstGeom prst="rect">
            <a:avLst/>
          </a:prstGeom>
          <a:noFill/>
          <a:ln w="9525">
            <a:noFill/>
            <a:round/>
            <a:headEnd/>
            <a:tailEnd/>
          </a:ln>
        </p:spPr>
      </p:pic>
      <p:sp>
        <p:nvSpPr>
          <p:cNvPr id="6" name="TextBox 5"/>
          <p:cNvSpPr txBox="1"/>
          <p:nvPr/>
        </p:nvSpPr>
        <p:spPr>
          <a:xfrm>
            <a:off x="370575" y="3631411"/>
            <a:ext cx="4953000" cy="2831544"/>
          </a:xfrm>
          <a:prstGeom prst="rect">
            <a:avLst/>
          </a:prstGeom>
          <a:solidFill>
            <a:schemeClr val="bg1"/>
          </a:solidFill>
        </p:spPr>
        <p:txBody>
          <a:bodyPr wrap="square" rtlCol="0">
            <a:spAutoFit/>
          </a:bodyPr>
          <a:lstStyle/>
          <a:p>
            <a:pPr marL="682625" lvl="5" indent="-223838">
              <a:lnSpc>
                <a:spcPct val="100000"/>
              </a:lnSpc>
              <a:spcBef>
                <a:spcPts val="0"/>
              </a:spcBef>
              <a:spcAft>
                <a:spcPts val="1200"/>
              </a:spcAft>
              <a:buClrTx/>
              <a:buFont typeface="Arial" pitchFamily="34" charset="0"/>
              <a:buChar char="•"/>
            </a:pPr>
            <a:r>
              <a:rPr lang="en-US" sz="2400" dirty="0" smtClean="0">
                <a:solidFill>
                  <a:schemeClr val="tx1"/>
                </a:solidFill>
              </a:rPr>
              <a:t>The team must have at least one member certified in CPR and first aid,</a:t>
            </a:r>
          </a:p>
          <a:p>
            <a:pPr marL="682625" lvl="5" indent="-223838">
              <a:lnSpc>
                <a:spcPct val="100000"/>
              </a:lnSpc>
              <a:spcBef>
                <a:spcPts val="0"/>
              </a:spcBef>
              <a:spcAft>
                <a:spcPts val="1200"/>
              </a:spcAft>
              <a:buClrTx/>
              <a:buFont typeface="Arial" pitchFamily="34" charset="0"/>
              <a:buChar char="•"/>
            </a:pPr>
            <a:r>
              <a:rPr lang="en-US" sz="2400" dirty="0" smtClean="0">
                <a:solidFill>
                  <a:schemeClr val="tx1"/>
                </a:solidFill>
              </a:rPr>
              <a:t>All members of the team must be trained in the techniques and equipment for specific confined spaces.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762000" y="457200"/>
            <a:ext cx="7391400" cy="914400"/>
          </a:xfrm>
        </p:spPr>
        <p:txBody>
          <a:bodyPr lIns="0" tIns="0" rIns="0" bIns="0"/>
          <a:lstStyle/>
          <a:p>
            <a:pPr>
              <a:lnSpc>
                <a:spcPct val="76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500" b="1" dirty="0" smtClean="0">
                <a:solidFill>
                  <a:srgbClr val="16165D"/>
                </a:solidFill>
                <a:effectLst>
                  <a:outerShdw blurRad="38100" dist="38100" dir="2700000" algn="tl">
                    <a:srgbClr val="000000">
                      <a:alpha val="43137"/>
                    </a:srgbClr>
                  </a:outerShdw>
                </a:effectLst>
                <a:latin typeface="Minion Pro" pitchFamily="18" charset="0"/>
              </a:rPr>
              <a:t>Emergency Rescue</a:t>
            </a:r>
          </a:p>
        </p:txBody>
      </p:sp>
      <p:sp>
        <p:nvSpPr>
          <p:cNvPr id="36867" name="Rectangle 3"/>
          <p:cNvSpPr>
            <a:spLocks noGrp="1" noChangeArrowheads="1"/>
          </p:cNvSpPr>
          <p:nvPr>
            <p:ph idx="1"/>
          </p:nvPr>
        </p:nvSpPr>
        <p:spPr>
          <a:xfrm>
            <a:off x="381000" y="1600200"/>
            <a:ext cx="8305800" cy="2362200"/>
          </a:xfrm>
        </p:spPr>
        <p:txBody>
          <a:bodyPr lIns="0" tIns="0" rIns="0" bIns="0">
            <a:noAutofit/>
          </a:bodyPr>
          <a:lstStyle/>
          <a:p>
            <a:pPr marL="323850" indent="-323850">
              <a:spcBef>
                <a:spcPts val="0"/>
              </a:spcBef>
              <a:spcAft>
                <a:spcPts val="600"/>
              </a:spcAft>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b="1" dirty="0" smtClean="0">
                <a:solidFill>
                  <a:srgbClr val="16165D"/>
                </a:solidFill>
                <a:latin typeface="+mj-lt"/>
              </a:rPr>
              <a:t>If a rescue is required, the rescue service must close off the area, get authorized entrants out of the space and perform first aid when needed.</a:t>
            </a:r>
          </a:p>
          <a:p>
            <a:pPr marL="323850" indent="-323850">
              <a:spcBef>
                <a:spcPts val="0"/>
              </a:spcBef>
              <a:spcAft>
                <a:spcPts val="600"/>
              </a:spcAft>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b="1" dirty="0" smtClean="0">
                <a:solidFill>
                  <a:srgbClr val="16165D"/>
                </a:solidFill>
                <a:latin typeface="+mj-lt"/>
              </a:rPr>
              <a:t>It is best to use a retrieval system to bring the employee out of the space. Never enter the space without proper training and unless it is necessary.</a:t>
            </a:r>
          </a:p>
          <a:p>
            <a:pPr marL="323850" indent="-323850">
              <a:spcBef>
                <a:spcPts val="0"/>
              </a:spcBef>
              <a:spcAft>
                <a:spcPts val="600"/>
              </a:spcAft>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b="1" dirty="0" smtClean="0">
                <a:solidFill>
                  <a:srgbClr val="16165D"/>
                </a:solidFill>
                <a:latin typeface="+mj-lt"/>
              </a:rPr>
              <a:t>Authorized entrants should wear harnesses connected to the retrieval line. The retrieval equipment must be in place before employees enter the permit space. </a:t>
            </a:r>
          </a:p>
        </p:txBody>
      </p:sp>
      <p:sp>
        <p:nvSpPr>
          <p:cNvPr id="59394" name="Slide Number Placeholder 5"/>
          <p:cNvSpPr>
            <a:spLocks noGrp="1"/>
          </p:cNvSpPr>
          <p:nvPr>
            <p:ph type="sldNum" idx="12"/>
          </p:nvPr>
        </p:nvSpPr>
        <p:spPr>
          <a:noFill/>
        </p:spPr>
        <p:txBody>
          <a:bodyPr/>
          <a:lstStyle/>
          <a:p>
            <a:pPr>
              <a:buFont typeface="Times New Roman" pitchFamily="18" charset="0"/>
              <a:buNone/>
            </a:pPr>
            <a:fld id="{B702CD94-A360-4927-845B-75DC58903293}" type="slidenum">
              <a:rPr lang="en-GB" smtClean="0">
                <a:solidFill>
                  <a:schemeClr val="tx1"/>
                </a:solidFill>
                <a:latin typeface="Times New Roman" pitchFamily="18" charset="0"/>
              </a:rPr>
              <a:pPr>
                <a:buFont typeface="Times New Roman" pitchFamily="18" charset="0"/>
                <a:buNone/>
              </a:pPr>
              <a:t>16</a:t>
            </a:fld>
            <a:endParaRPr lang="en-GB" dirty="0" smtClean="0">
              <a:solidFill>
                <a:schemeClr val="tx1"/>
              </a:solidFill>
              <a:latin typeface="Times New Roman" pitchFamily="18" charset="0"/>
            </a:endParaRPr>
          </a:p>
        </p:txBody>
      </p:sp>
      <p:pic>
        <p:nvPicPr>
          <p:cNvPr id="5939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3810000"/>
            <a:ext cx="3962400" cy="2586634"/>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152400"/>
            <a:ext cx="7848600" cy="914400"/>
          </a:xfrm>
        </p:spPr>
        <p:txBody>
          <a:bodyPr lIns="0" tIns="0" rIns="0" bIns="0"/>
          <a:lstStyle/>
          <a:p>
            <a:pPr>
              <a:lnSpc>
                <a:spcPct val="76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500" b="1" dirty="0" smtClean="0">
                <a:solidFill>
                  <a:schemeClr val="tx1"/>
                </a:solidFill>
                <a:effectLst>
                  <a:outerShdw blurRad="38100" dist="38100" dir="2700000" algn="tl">
                    <a:srgbClr val="000000">
                      <a:alpha val="43137"/>
                    </a:srgbClr>
                  </a:outerShdw>
                </a:effectLst>
                <a:latin typeface="Minion Pro" pitchFamily="18" charset="0"/>
              </a:rPr>
              <a:t>Personal Protective Equipment</a:t>
            </a:r>
          </a:p>
        </p:txBody>
      </p:sp>
      <p:sp>
        <p:nvSpPr>
          <p:cNvPr id="37891" name="Rectangle 3"/>
          <p:cNvSpPr>
            <a:spLocks noGrp="1" noChangeArrowheads="1"/>
          </p:cNvSpPr>
          <p:nvPr>
            <p:ph idx="1"/>
          </p:nvPr>
        </p:nvSpPr>
        <p:spPr>
          <a:xfrm>
            <a:off x="422275" y="1295400"/>
            <a:ext cx="8721725" cy="1524000"/>
          </a:xfrm>
        </p:spPr>
        <p:txBody>
          <a:bodyPr lIns="0" tIns="0" rIns="0" bIns="0">
            <a:normAutofit/>
          </a:bodyPr>
          <a:lstStyle/>
          <a:p>
            <a:pPr marL="461963" indent="-461963">
              <a:lnSpc>
                <a:spcPct val="82000"/>
              </a:lnSpc>
              <a:buClr>
                <a:schemeClr val="tx1"/>
              </a:buClr>
              <a:buFont typeface="Wingdings" pitchFamily="2" charset="2"/>
              <a:buChar char="Ø"/>
              <a:tabLst>
                <a:tab pos="8799513" algn="l"/>
              </a:tabLst>
              <a:defRPr/>
            </a:pPr>
            <a:r>
              <a:rPr lang="en-GB" sz="2400" dirty="0" smtClean="0">
                <a:solidFill>
                  <a:schemeClr val="tx1"/>
                </a:solidFill>
              </a:rPr>
              <a:t>One of the most important components of PPE in a confined space is a respirator.</a:t>
            </a:r>
          </a:p>
          <a:p>
            <a:pPr marL="461963" indent="-461963">
              <a:lnSpc>
                <a:spcPct val="82000"/>
              </a:lnSpc>
              <a:buClr>
                <a:schemeClr val="tx1"/>
              </a:buClr>
              <a:buFont typeface="Wingdings" pitchFamily="2" charset="2"/>
              <a:buChar char="Ø"/>
              <a:tabLst>
                <a:tab pos="8799513" algn="l"/>
              </a:tabLst>
              <a:defRPr/>
            </a:pPr>
            <a:r>
              <a:rPr lang="en-GB" sz="2400" dirty="0" smtClean="0">
                <a:solidFill>
                  <a:schemeClr val="tx1"/>
                </a:solidFill>
              </a:rPr>
              <a:t>All respirators must be fit tested prior to use.</a:t>
            </a:r>
          </a:p>
          <a:p>
            <a:pPr marL="461963" indent="-461963">
              <a:lnSpc>
                <a:spcPct val="82000"/>
              </a:lnSpc>
              <a:buClr>
                <a:schemeClr val="tx1"/>
              </a:buClr>
              <a:buFont typeface="Wingdings" pitchFamily="2" charset="2"/>
              <a:buChar char="Ø"/>
              <a:tabLst>
                <a:tab pos="8799513" algn="l"/>
              </a:tabLst>
              <a:defRPr/>
            </a:pPr>
            <a:r>
              <a:rPr lang="en-GB" sz="2400" dirty="0" smtClean="0">
                <a:solidFill>
                  <a:schemeClr val="tx1"/>
                </a:solidFill>
              </a:rPr>
              <a:t>Cleaning the respirator  after each use will help disinfect it. </a:t>
            </a:r>
          </a:p>
        </p:txBody>
      </p:sp>
      <p:sp>
        <p:nvSpPr>
          <p:cNvPr id="60418" name="Slide Number Placeholder 5"/>
          <p:cNvSpPr>
            <a:spLocks noGrp="1"/>
          </p:cNvSpPr>
          <p:nvPr>
            <p:ph type="sldNum" idx="12"/>
          </p:nvPr>
        </p:nvSpPr>
        <p:spPr>
          <a:noFill/>
        </p:spPr>
        <p:txBody>
          <a:bodyPr/>
          <a:lstStyle/>
          <a:p>
            <a:pPr>
              <a:buFont typeface="Times New Roman" pitchFamily="18" charset="0"/>
              <a:buNone/>
            </a:pPr>
            <a:fld id="{40D72DDB-3939-41EA-8678-479146F4ED17}" type="slidenum">
              <a:rPr lang="en-GB" smtClean="0">
                <a:latin typeface="Times New Roman" pitchFamily="18" charset="0"/>
              </a:rPr>
              <a:pPr>
                <a:buFont typeface="Times New Roman" pitchFamily="18" charset="0"/>
                <a:buNone/>
              </a:pPr>
              <a:t>17</a:t>
            </a:fld>
            <a:endParaRPr lang="en-GB" dirty="0" smtClean="0">
              <a:latin typeface="Times New Roman" pitchFamily="18" charset="0"/>
            </a:endParaRPr>
          </a:p>
        </p:txBody>
      </p:sp>
      <p:pic>
        <p:nvPicPr>
          <p:cNvPr id="6041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2819400"/>
            <a:ext cx="4267200" cy="3200400"/>
          </a:xfrm>
          <a:prstGeom prst="rect">
            <a:avLst/>
          </a:prstGeom>
          <a:noFill/>
          <a:ln w="9525">
            <a:noFill/>
            <a:round/>
            <a:headEnd/>
            <a:tailEnd/>
          </a:ln>
        </p:spPr>
      </p:pic>
      <p:sp>
        <p:nvSpPr>
          <p:cNvPr id="6" name="TextBox 5"/>
          <p:cNvSpPr txBox="1"/>
          <p:nvPr/>
        </p:nvSpPr>
        <p:spPr>
          <a:xfrm>
            <a:off x="304800" y="2667000"/>
            <a:ext cx="3657600" cy="2217787"/>
          </a:xfrm>
          <a:prstGeom prst="rect">
            <a:avLst/>
          </a:prstGeom>
          <a:noFill/>
        </p:spPr>
        <p:txBody>
          <a:bodyPr wrap="square" rtlCol="0">
            <a:spAutoFit/>
          </a:bodyPr>
          <a:lstStyle/>
          <a:p>
            <a:pPr marL="461963" indent="-461963">
              <a:lnSpc>
                <a:spcPct val="82000"/>
              </a:lnSpc>
              <a:buClr>
                <a:schemeClr val="tx1"/>
              </a:buClr>
              <a:buFont typeface="Wingdings" pitchFamily="2" charset="2"/>
              <a:buChar char="Ø"/>
              <a:tabLst>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GB" sz="2400" dirty="0" smtClean="0"/>
              <a:t>Before </a:t>
            </a:r>
            <a:r>
              <a:rPr lang="en-GB" sz="2400" dirty="0"/>
              <a:t>each </a:t>
            </a:r>
            <a:r>
              <a:rPr lang="en-GB" sz="2400" dirty="0" smtClean="0"/>
              <a:t>use of the respirator, it must be inspected to </a:t>
            </a:r>
            <a:r>
              <a:rPr lang="en-GB" sz="2400" dirty="0"/>
              <a:t>make sure that there are no cracks, holes, signs of wear or loose </a:t>
            </a:r>
            <a:r>
              <a:rPr lang="en-GB" sz="2400" dirty="0" smtClean="0"/>
              <a:t>connections.</a:t>
            </a:r>
            <a:endParaRPr lang="en-GB" sz="24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152400"/>
            <a:ext cx="8305800" cy="914400"/>
          </a:xfrm>
        </p:spPr>
        <p:txBody>
          <a:bodyPr lIns="0" tIns="0" rIns="0" bIns="0"/>
          <a:lstStyle/>
          <a:p>
            <a:pPr>
              <a:lnSpc>
                <a:spcPct val="76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500" b="1" dirty="0" smtClean="0">
                <a:solidFill>
                  <a:schemeClr val="tx1"/>
                </a:solidFill>
                <a:effectLst>
                  <a:outerShdw blurRad="38100" dist="38100" dir="2700000" algn="tl">
                    <a:srgbClr val="000000">
                      <a:alpha val="43137"/>
                    </a:srgbClr>
                  </a:outerShdw>
                </a:effectLst>
                <a:latin typeface="Minion Pro" pitchFamily="18" charset="0"/>
              </a:rPr>
              <a:t>Personal Protective Equipment</a:t>
            </a:r>
          </a:p>
        </p:txBody>
      </p:sp>
      <p:sp>
        <p:nvSpPr>
          <p:cNvPr id="61442" name="Slide Number Placeholder 5"/>
          <p:cNvSpPr>
            <a:spLocks noGrp="1"/>
          </p:cNvSpPr>
          <p:nvPr>
            <p:ph type="sldNum" idx="12"/>
          </p:nvPr>
        </p:nvSpPr>
        <p:spPr>
          <a:noFill/>
        </p:spPr>
        <p:txBody>
          <a:bodyPr/>
          <a:lstStyle/>
          <a:p>
            <a:pPr>
              <a:buFont typeface="Times New Roman" pitchFamily="18" charset="0"/>
              <a:buNone/>
            </a:pPr>
            <a:fld id="{EA4422B9-9A3C-4B58-A3F2-2817CFF9308B}" type="slidenum">
              <a:rPr lang="en-GB" smtClean="0">
                <a:latin typeface="Times New Roman" pitchFamily="18" charset="0"/>
              </a:rPr>
              <a:pPr>
                <a:buFont typeface="Times New Roman" pitchFamily="18" charset="0"/>
                <a:buNone/>
              </a:pPr>
              <a:t>18</a:t>
            </a:fld>
            <a:endParaRPr lang="en-GB" dirty="0" smtClean="0">
              <a:latin typeface="Times New Roman" pitchFamily="18" charset="0"/>
            </a:endParaRPr>
          </a:p>
        </p:txBody>
      </p:sp>
      <p:pic>
        <p:nvPicPr>
          <p:cNvPr id="6144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3200" y="1524000"/>
            <a:ext cx="4673600" cy="3505200"/>
          </a:xfrm>
          <a:prstGeom prst="rect">
            <a:avLst/>
          </a:prstGeom>
          <a:noFill/>
          <a:ln w="9525">
            <a:noFill/>
            <a:round/>
            <a:headEnd/>
            <a:tailEnd/>
          </a:ln>
        </p:spPr>
      </p:pic>
      <p:sp>
        <p:nvSpPr>
          <p:cNvPr id="6" name="Content Placeholder 5"/>
          <p:cNvSpPr>
            <a:spLocks noGrp="1"/>
          </p:cNvSpPr>
          <p:nvPr>
            <p:ph idx="1"/>
          </p:nvPr>
        </p:nvSpPr>
        <p:spPr>
          <a:xfrm>
            <a:off x="152400" y="1219200"/>
            <a:ext cx="3733800" cy="5257800"/>
          </a:xfrm>
          <a:noFill/>
          <a:ln>
            <a:solidFill>
              <a:srgbClr val="C00000"/>
            </a:solidFill>
          </a:ln>
        </p:spPr>
        <p:txBody>
          <a:bodyPr>
            <a:normAutofit lnSpcReduction="10000"/>
          </a:bodyPr>
          <a:lstStyle/>
          <a:p>
            <a:pPr marL="461963" indent="-461963">
              <a:lnSpc>
                <a:spcPct val="100000"/>
              </a:lnSpc>
              <a:spcBef>
                <a:spcPts val="0"/>
              </a:spcBef>
              <a:spcAft>
                <a:spcPts val="600"/>
              </a:spcAft>
              <a:buFont typeface="Arial" pitchFamily="34" charset="0"/>
              <a:buChar char="•"/>
            </a:pPr>
            <a:r>
              <a:rPr lang="en-GB" sz="2800" dirty="0" smtClean="0">
                <a:solidFill>
                  <a:schemeClr val="tx1"/>
                </a:solidFill>
              </a:rPr>
              <a:t>Other forms of PPE can include hard hats, safety glasses, clothing that protects the torso against chemicals, fires and other   hazards, as well as gloves and safety shoes that protect the hands and feet from various hazards.</a:t>
            </a:r>
            <a:endParaRPr lang="en-US" sz="28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1066800"/>
            <a:ext cx="7772400" cy="1363662"/>
          </a:xfrm>
        </p:spPr>
        <p:txBody>
          <a:bodyPr>
            <a:normAutofit fontScale="90000"/>
          </a:bodyPr>
          <a:lstStyle/>
          <a:p>
            <a:pPr algn="ctr"/>
            <a:r>
              <a:rPr lang="en-US" b="1" dirty="0" smtClean="0"/>
              <a:t>Let’s Take a Look at Response Time</a:t>
            </a:r>
            <a:endParaRPr lang="en-US" b="1" dirty="0"/>
          </a:p>
        </p:txBody>
      </p:sp>
      <p:pic>
        <p:nvPicPr>
          <p:cNvPr id="21506" name="Picture 2" descr="http://t2.gstatic.com/images?q=tbn:ANd9GcQPOvIlIcYcXThsexX_-2VeMlcKmGCxggSKk-7_puAIGHbWcHon"/>
          <p:cNvPicPr>
            <a:picLocks noChangeAspect="1" noChangeArrowheads="1"/>
          </p:cNvPicPr>
          <p:nvPr/>
        </p:nvPicPr>
        <p:blipFill>
          <a:blip r:embed="rId2" cstate="print"/>
          <a:srcRect/>
          <a:stretch>
            <a:fillRect/>
          </a:stretch>
        </p:blipFill>
        <p:spPr bwMode="auto">
          <a:xfrm>
            <a:off x="762000" y="2362200"/>
            <a:ext cx="2438400" cy="3664262"/>
          </a:xfrm>
          <a:prstGeom prst="rect">
            <a:avLst/>
          </a:prstGeom>
          <a:noFill/>
        </p:spPr>
      </p:pic>
      <p:pic>
        <p:nvPicPr>
          <p:cNvPr id="21508" name="Picture 4" descr="http://t1.gstatic.com/images?q=tbn:ANd9GcT7ehgZDaMjtOtOaB4ye4hpF5BXP-m6NcqNoOGtdI0kdJIoFeUhg4YcSToz"/>
          <p:cNvPicPr>
            <a:picLocks noChangeAspect="1" noChangeArrowheads="1"/>
          </p:cNvPicPr>
          <p:nvPr/>
        </p:nvPicPr>
        <p:blipFill>
          <a:blip r:embed="rId3" cstate="print"/>
          <a:srcRect/>
          <a:stretch>
            <a:fillRect/>
          </a:stretch>
        </p:blipFill>
        <p:spPr bwMode="auto">
          <a:xfrm>
            <a:off x="4114800" y="2667000"/>
            <a:ext cx="4410687" cy="3314701"/>
          </a:xfrm>
          <a:prstGeom prst="rect">
            <a:avLst/>
          </a:prstGeom>
          <a:noFill/>
          <a:ln>
            <a:solidFill>
              <a:schemeClr val="accent1"/>
            </a:solidFill>
          </a:ln>
        </p:spPr>
      </p:pic>
      <p:sp>
        <p:nvSpPr>
          <p:cNvPr id="2" name="Slide Number Placeholder 1"/>
          <p:cNvSpPr>
            <a:spLocks noGrp="1"/>
          </p:cNvSpPr>
          <p:nvPr>
            <p:ph type="sldNum" sz="quarter" idx="12"/>
          </p:nvPr>
        </p:nvSpPr>
        <p:spPr/>
        <p:txBody>
          <a:bodyPr/>
          <a:lstStyle/>
          <a:p>
            <a:fld id="{AC7C9944-90CD-4378-BA8D-29F66CD2DE16}" type="slidenum">
              <a:rPr lang="en-US" smtClean="0">
                <a:solidFill>
                  <a:schemeClr val="tx1"/>
                </a:solidFill>
                <a:latin typeface="Times New Roman" pitchFamily="18" charset="0"/>
                <a:cs typeface="Times New Roman" pitchFamily="18" charset="0"/>
              </a:rPr>
              <a:pPr/>
              <a:t>19</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pPr algn="ctr"/>
            <a:r>
              <a:rPr lang="en-US" b="1" dirty="0" smtClean="0"/>
              <a:t>Course Objectives</a:t>
            </a:r>
            <a:endParaRPr lang="en-US" b="1" dirty="0"/>
          </a:p>
        </p:txBody>
      </p:sp>
      <p:sp>
        <p:nvSpPr>
          <p:cNvPr id="3" name="Content Placeholder 2"/>
          <p:cNvSpPr>
            <a:spLocks noGrp="1"/>
          </p:cNvSpPr>
          <p:nvPr>
            <p:ph idx="1"/>
          </p:nvPr>
        </p:nvSpPr>
        <p:spPr>
          <a:xfrm>
            <a:off x="228600" y="1935480"/>
            <a:ext cx="8458200" cy="4389120"/>
          </a:xfrm>
        </p:spPr>
        <p:txBody>
          <a:bodyPr>
            <a:normAutofit fontScale="92500" lnSpcReduction="20000"/>
          </a:bodyPr>
          <a:lstStyle/>
          <a:p>
            <a:pPr marL="346075" indent="-346075">
              <a:lnSpc>
                <a:spcPct val="120000"/>
              </a:lnSpc>
              <a:spcBef>
                <a:spcPts val="0"/>
              </a:spcBef>
            </a:pPr>
            <a:r>
              <a:rPr lang="en-US" sz="1800" dirty="0" smtClean="0"/>
              <a:t>Provide the attendee with the basic understanding of the requirements of Confined Space Rescue so that the attendee can go to the next step of becoming fully trained in Confined Space Rescue.</a:t>
            </a:r>
          </a:p>
          <a:p>
            <a:pPr marL="346075" indent="-346075">
              <a:lnSpc>
                <a:spcPct val="120000"/>
              </a:lnSpc>
              <a:spcBef>
                <a:spcPts val="0"/>
              </a:spcBef>
            </a:pPr>
            <a:r>
              <a:rPr lang="en-US" sz="1800" dirty="0" smtClean="0"/>
              <a:t>Review of why Confined Spaces can be dangerous.</a:t>
            </a:r>
          </a:p>
          <a:p>
            <a:pPr marL="346075" indent="-346075">
              <a:lnSpc>
                <a:spcPct val="120000"/>
              </a:lnSpc>
              <a:spcBef>
                <a:spcPts val="0"/>
              </a:spcBef>
            </a:pPr>
            <a:r>
              <a:rPr lang="en-US" sz="1800" dirty="0" smtClean="0"/>
              <a:t>Review of the 3 rescue techniques</a:t>
            </a:r>
          </a:p>
          <a:p>
            <a:pPr marL="1031875" lvl="1" indent="-457200">
              <a:lnSpc>
                <a:spcPct val="120000"/>
              </a:lnSpc>
              <a:spcBef>
                <a:spcPts val="0"/>
              </a:spcBef>
              <a:buSzPct val="100000"/>
              <a:buFont typeface="+mj-lt"/>
              <a:buAutoNum type="arabicPeriod"/>
            </a:pPr>
            <a:r>
              <a:rPr lang="en-US" sz="1800" dirty="0" smtClean="0">
                <a:solidFill>
                  <a:srgbClr val="FF0000"/>
                </a:solidFill>
              </a:rPr>
              <a:t>Non-entry</a:t>
            </a:r>
          </a:p>
          <a:p>
            <a:pPr marL="1031875" lvl="1" indent="-457200">
              <a:lnSpc>
                <a:spcPct val="120000"/>
              </a:lnSpc>
              <a:spcBef>
                <a:spcPts val="0"/>
              </a:spcBef>
              <a:buSzPct val="100000"/>
              <a:buFont typeface="+mj-lt"/>
              <a:buAutoNum type="arabicPeriod"/>
            </a:pPr>
            <a:r>
              <a:rPr lang="en-US" sz="1800" dirty="0" smtClean="0">
                <a:solidFill>
                  <a:srgbClr val="FF0000"/>
                </a:solidFill>
              </a:rPr>
              <a:t>Entry by Others</a:t>
            </a:r>
          </a:p>
          <a:p>
            <a:pPr marL="1031875" lvl="1" indent="-457200">
              <a:lnSpc>
                <a:spcPct val="120000"/>
              </a:lnSpc>
              <a:spcBef>
                <a:spcPts val="0"/>
              </a:spcBef>
              <a:buSzPct val="100000"/>
              <a:buFont typeface="+mj-lt"/>
              <a:buAutoNum type="arabicPeriod"/>
            </a:pPr>
            <a:r>
              <a:rPr lang="en-US" sz="1800" dirty="0" smtClean="0">
                <a:solidFill>
                  <a:srgbClr val="FF0000"/>
                </a:solidFill>
              </a:rPr>
              <a:t>Entry by Trained employees from the company</a:t>
            </a:r>
          </a:p>
          <a:p>
            <a:pPr marL="346075" indent="-319088">
              <a:lnSpc>
                <a:spcPct val="120000"/>
              </a:lnSpc>
              <a:spcBef>
                <a:spcPts val="0"/>
              </a:spcBef>
              <a:buSzPct val="100000"/>
            </a:pPr>
            <a:r>
              <a:rPr lang="en-US" sz="1800" dirty="0" smtClean="0"/>
              <a:t>Review the PPE – Personal Protective Equipment that may be required for Confined Space Entry.</a:t>
            </a:r>
          </a:p>
          <a:p>
            <a:pPr marL="346075" indent="-319088">
              <a:lnSpc>
                <a:spcPct val="120000"/>
              </a:lnSpc>
              <a:spcBef>
                <a:spcPts val="0"/>
              </a:spcBef>
              <a:buSzPct val="100000"/>
            </a:pPr>
            <a:r>
              <a:rPr lang="en-US" sz="1800" dirty="0" smtClean="0"/>
              <a:t>Look at Response Time and importance of Response time.</a:t>
            </a:r>
          </a:p>
          <a:p>
            <a:pPr marL="346075" indent="-319088">
              <a:lnSpc>
                <a:spcPct val="120000"/>
              </a:lnSpc>
              <a:spcBef>
                <a:spcPts val="0"/>
              </a:spcBef>
              <a:buSzPct val="100000"/>
            </a:pPr>
            <a:r>
              <a:rPr lang="en-US" sz="1800" dirty="0" smtClean="0"/>
              <a:t>Become familiar with some of the Rescue Equipment that may be required in a CS Rescue.</a:t>
            </a:r>
          </a:p>
          <a:p>
            <a:pPr marL="346075" indent="-319088">
              <a:lnSpc>
                <a:spcPct val="120000"/>
              </a:lnSpc>
              <a:spcBef>
                <a:spcPts val="0"/>
              </a:spcBef>
              <a:buSzPct val="100000"/>
            </a:pPr>
            <a:r>
              <a:rPr lang="en-US" sz="1800" dirty="0" smtClean="0"/>
              <a:t>Review the importance of Lockout Tagout or elimination and removal of potential hazards.</a:t>
            </a:r>
          </a:p>
          <a:p>
            <a:pPr marL="346075" indent="-319088">
              <a:lnSpc>
                <a:spcPct val="120000"/>
              </a:lnSpc>
              <a:spcBef>
                <a:spcPts val="0"/>
              </a:spcBef>
              <a:buSzPct val="100000"/>
            </a:pPr>
            <a:r>
              <a:rPr lang="en-US" sz="1800" dirty="0" smtClean="0"/>
              <a:t>Review key points associated with a Confined Space Rescue Plan.</a:t>
            </a:r>
          </a:p>
        </p:txBody>
      </p:sp>
      <p:sp>
        <p:nvSpPr>
          <p:cNvPr id="4" name="Slide Number Placeholder 3"/>
          <p:cNvSpPr>
            <a:spLocks noGrp="1"/>
          </p:cNvSpPr>
          <p:nvPr>
            <p:ph type="sldNum" sz="quarter" idx="12"/>
          </p:nvPr>
        </p:nvSpPr>
        <p:spPr/>
        <p:txBody>
          <a:bodyPr/>
          <a:lstStyle/>
          <a:p>
            <a:fld id="{AC7C9944-90CD-4378-BA8D-29F66CD2DE16}" type="slidenum">
              <a:rPr lang="en-US" smtClean="0">
                <a:latin typeface="Times New Roman" pitchFamily="18" charset="0"/>
                <a:cs typeface="Times New Roman" pitchFamily="18" charset="0"/>
              </a:rPr>
              <a:pPr/>
              <a:t>2</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Defining Response Time</a:t>
            </a:r>
          </a:p>
        </p:txBody>
      </p:sp>
      <p:sp>
        <p:nvSpPr>
          <p:cNvPr id="4099" name="Rectangle 3"/>
          <p:cNvSpPr>
            <a:spLocks noGrp="1" noChangeArrowheads="1"/>
          </p:cNvSpPr>
          <p:nvPr>
            <p:ph idx="1"/>
          </p:nvPr>
        </p:nvSpPr>
        <p:spPr/>
        <p:txBody>
          <a:bodyPr/>
          <a:lstStyle/>
          <a:p>
            <a:pPr eaLnBrk="1" hangingPunct="1"/>
            <a:r>
              <a:rPr lang="en-US" dirty="0" smtClean="0"/>
              <a:t>Reaction Time</a:t>
            </a:r>
          </a:p>
          <a:p>
            <a:pPr eaLnBrk="1" hangingPunct="1"/>
            <a:r>
              <a:rPr lang="en-US" dirty="0" smtClean="0"/>
              <a:t>Contact Time</a:t>
            </a:r>
          </a:p>
          <a:p>
            <a:pPr eaLnBrk="1" hangingPunct="1"/>
            <a:r>
              <a:rPr lang="en-US" dirty="0" smtClean="0"/>
              <a:t>Response Time</a:t>
            </a:r>
          </a:p>
          <a:p>
            <a:pPr eaLnBrk="1" hangingPunct="1"/>
            <a:r>
              <a:rPr lang="en-US" dirty="0" smtClean="0"/>
              <a:t>Assessment Time</a:t>
            </a:r>
          </a:p>
          <a:p>
            <a:pPr eaLnBrk="1" hangingPunct="1"/>
            <a:r>
              <a:rPr lang="en-US" dirty="0" smtClean="0"/>
              <a:t>Preparation Time</a:t>
            </a:r>
          </a:p>
          <a:p>
            <a:pPr eaLnBrk="1" hangingPunct="1"/>
            <a:r>
              <a:rPr lang="en-US" dirty="0" smtClean="0"/>
              <a:t>Rescue Time</a:t>
            </a:r>
          </a:p>
        </p:txBody>
      </p:sp>
      <p:pic>
        <p:nvPicPr>
          <p:cNvPr id="20484" name="Picture 4" descr="http://t1.gstatic.com/images?q=tbn:ANd9GcQ3cb8P_7lua7pTqzLc3cVU1RORnECrtkn_d_0OsDvk5ZWChJrK"/>
          <p:cNvPicPr>
            <a:picLocks noChangeAspect="1" noChangeArrowheads="1"/>
          </p:cNvPicPr>
          <p:nvPr/>
        </p:nvPicPr>
        <p:blipFill>
          <a:blip r:embed="rId2" cstate="print"/>
          <a:srcRect/>
          <a:stretch>
            <a:fillRect/>
          </a:stretch>
        </p:blipFill>
        <p:spPr bwMode="auto">
          <a:xfrm>
            <a:off x="4114800" y="2514600"/>
            <a:ext cx="4150993" cy="2814235"/>
          </a:xfrm>
          <a:prstGeom prst="rect">
            <a:avLst/>
          </a:prstGeom>
          <a:noFill/>
        </p:spPr>
      </p:pic>
      <p:sp>
        <p:nvSpPr>
          <p:cNvPr id="2" name="Slide Number Placeholder 1"/>
          <p:cNvSpPr>
            <a:spLocks noGrp="1"/>
          </p:cNvSpPr>
          <p:nvPr>
            <p:ph type="sldNum" sz="quarter" idx="12"/>
          </p:nvPr>
        </p:nvSpPr>
        <p:spPr/>
        <p:txBody>
          <a:bodyPr/>
          <a:lstStyle/>
          <a:p>
            <a:fld id="{AC7C9944-90CD-4378-BA8D-29F66CD2DE16}" type="slidenum">
              <a:rPr lang="en-US" smtClean="0">
                <a:latin typeface="Times New Roman" pitchFamily="18" charset="0"/>
                <a:cs typeface="Times New Roman" pitchFamily="18" charset="0"/>
              </a:rPr>
              <a:pPr/>
              <a:t>20</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Defining Response Time</a:t>
            </a:r>
          </a:p>
        </p:txBody>
      </p:sp>
      <p:sp>
        <p:nvSpPr>
          <p:cNvPr id="4099" name="Rectangle 3"/>
          <p:cNvSpPr>
            <a:spLocks noGrp="1" noChangeArrowheads="1"/>
          </p:cNvSpPr>
          <p:nvPr>
            <p:ph idx="1"/>
          </p:nvPr>
        </p:nvSpPr>
        <p:spPr/>
        <p:txBody>
          <a:bodyPr>
            <a:normAutofit/>
          </a:bodyPr>
          <a:lstStyle/>
          <a:p>
            <a:pPr eaLnBrk="1" hangingPunct="1"/>
            <a:r>
              <a:rPr lang="en-US" dirty="0" smtClean="0"/>
              <a:t>Reaction Time</a:t>
            </a:r>
          </a:p>
          <a:p>
            <a:pPr lvl="1"/>
            <a:r>
              <a:rPr lang="en-US" dirty="0" smtClean="0"/>
              <a:t>Time between the entrant having a problem requiring rescue and the safety attendant’s recognition that the entrant has problem</a:t>
            </a:r>
          </a:p>
          <a:p>
            <a:pPr eaLnBrk="1" hangingPunct="1"/>
            <a:r>
              <a:rPr lang="en-US" dirty="0" smtClean="0"/>
              <a:t>Contact Time</a:t>
            </a:r>
          </a:p>
          <a:p>
            <a:pPr lvl="1"/>
            <a:r>
              <a:rPr lang="en-US" dirty="0" smtClean="0"/>
              <a:t>The time taken by the attendant to contact the rescue team.</a:t>
            </a:r>
          </a:p>
          <a:p>
            <a:pPr eaLnBrk="1" hangingPunct="1"/>
            <a:r>
              <a:rPr lang="en-US" dirty="0" smtClean="0"/>
              <a:t>Response Time</a:t>
            </a:r>
          </a:p>
          <a:p>
            <a:pPr lvl="1"/>
            <a:r>
              <a:rPr lang="en-US" dirty="0" smtClean="0"/>
              <a:t>The time taken by the rescuers to arrive at the scene of the rescue after contact.</a:t>
            </a:r>
          </a:p>
        </p:txBody>
      </p:sp>
      <p:sp>
        <p:nvSpPr>
          <p:cNvPr id="2" name="Slide Number Placeholder 1"/>
          <p:cNvSpPr>
            <a:spLocks noGrp="1"/>
          </p:cNvSpPr>
          <p:nvPr>
            <p:ph type="sldNum" sz="quarter" idx="12"/>
          </p:nvPr>
        </p:nvSpPr>
        <p:spPr>
          <a:xfrm>
            <a:off x="7848600" y="6248400"/>
            <a:ext cx="762000" cy="365125"/>
          </a:xfrm>
        </p:spPr>
        <p:txBody>
          <a:bodyPr/>
          <a:lstStyle/>
          <a:p>
            <a:fld id="{AC7C9944-90CD-4378-BA8D-29F66CD2DE16}" type="slidenum">
              <a:rPr lang="en-US" smtClean="0">
                <a:latin typeface="Times New Roman" pitchFamily="18" charset="0"/>
                <a:cs typeface="Times New Roman" pitchFamily="18" charset="0"/>
              </a:rPr>
              <a:pPr/>
              <a:t>21</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Defining Response Time</a:t>
            </a:r>
          </a:p>
        </p:txBody>
      </p:sp>
      <p:sp>
        <p:nvSpPr>
          <p:cNvPr id="4099" name="Rectangle 3"/>
          <p:cNvSpPr>
            <a:spLocks noGrp="1" noChangeArrowheads="1"/>
          </p:cNvSpPr>
          <p:nvPr>
            <p:ph idx="1"/>
          </p:nvPr>
        </p:nvSpPr>
        <p:spPr/>
        <p:txBody>
          <a:bodyPr/>
          <a:lstStyle/>
          <a:p>
            <a:pPr eaLnBrk="1" hangingPunct="1"/>
            <a:r>
              <a:rPr lang="en-US" dirty="0" smtClean="0"/>
              <a:t>Assessment Time</a:t>
            </a:r>
          </a:p>
          <a:p>
            <a:pPr lvl="1"/>
            <a:r>
              <a:rPr lang="en-US" dirty="0" smtClean="0"/>
              <a:t>The time taken by a rescue team to size up the problem and determine the strategy to perform a safe, efficient rescue.</a:t>
            </a:r>
          </a:p>
          <a:p>
            <a:pPr eaLnBrk="1" hangingPunct="1"/>
            <a:r>
              <a:rPr lang="en-US" dirty="0" smtClean="0"/>
              <a:t>Preparation Time</a:t>
            </a:r>
          </a:p>
          <a:p>
            <a:pPr lvl="1"/>
            <a:r>
              <a:rPr lang="en-US" dirty="0" smtClean="0"/>
              <a:t>The time taken by a rescue team to set up for the rescue.</a:t>
            </a:r>
          </a:p>
          <a:p>
            <a:pPr eaLnBrk="1" hangingPunct="1"/>
            <a:r>
              <a:rPr lang="en-US" dirty="0" smtClean="0"/>
              <a:t>Rescue Time</a:t>
            </a:r>
          </a:p>
          <a:p>
            <a:pPr lvl="1"/>
            <a:r>
              <a:rPr lang="en-US" dirty="0" smtClean="0"/>
              <a:t>The time taken for the team to reach, treat, package, and evacuate the victim from the confined space.</a:t>
            </a:r>
          </a:p>
        </p:txBody>
      </p:sp>
      <p:sp>
        <p:nvSpPr>
          <p:cNvPr id="2" name="Slide Number Placeholder 1"/>
          <p:cNvSpPr>
            <a:spLocks noGrp="1"/>
          </p:cNvSpPr>
          <p:nvPr>
            <p:ph type="sldNum" sz="quarter" idx="12"/>
          </p:nvPr>
        </p:nvSpPr>
        <p:spPr/>
        <p:txBody>
          <a:bodyPr/>
          <a:lstStyle/>
          <a:p>
            <a:fld id="{AC7C9944-90CD-4378-BA8D-29F66CD2DE16}"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838200"/>
            <a:ext cx="7772400" cy="1363662"/>
          </a:xfrm>
        </p:spPr>
        <p:txBody>
          <a:bodyPr/>
          <a:lstStyle/>
          <a:p>
            <a:pPr algn="ctr"/>
            <a:r>
              <a:rPr lang="en-US" b="1" dirty="0" smtClean="0"/>
              <a:t>Rescue Equipment</a:t>
            </a:r>
            <a:endParaRPr lang="en-US" b="1" dirty="0"/>
          </a:p>
        </p:txBody>
      </p:sp>
      <p:sp>
        <p:nvSpPr>
          <p:cNvPr id="5" name="Text Placeholder 4"/>
          <p:cNvSpPr>
            <a:spLocks noGrp="1"/>
          </p:cNvSpPr>
          <p:nvPr>
            <p:ph type="body" idx="4294967295"/>
          </p:nvPr>
        </p:nvSpPr>
        <p:spPr>
          <a:xfrm>
            <a:off x="457200" y="2743200"/>
            <a:ext cx="7772400" cy="2552700"/>
          </a:xfrm>
        </p:spPr>
        <p:txBody>
          <a:bodyPr>
            <a:normAutofit fontScale="55000" lnSpcReduction="20000"/>
          </a:bodyPr>
          <a:lstStyle/>
          <a:p>
            <a:endParaRPr lang="en-US" dirty="0" smtClean="0"/>
          </a:p>
          <a:p>
            <a:pPr marL="461963" indent="-461963">
              <a:lnSpc>
                <a:spcPct val="120000"/>
              </a:lnSpc>
              <a:spcBef>
                <a:spcPts val="0"/>
              </a:spcBef>
              <a:spcAft>
                <a:spcPts val="1200"/>
              </a:spcAft>
              <a:buClr>
                <a:schemeClr val="bg2">
                  <a:lumMod val="25000"/>
                </a:schemeClr>
              </a:buClr>
              <a:buFont typeface="Wingdings" pitchFamily="2" charset="2"/>
              <a:buChar char="Ø"/>
            </a:pPr>
            <a:r>
              <a:rPr lang="en-US" sz="4400" dirty="0" smtClean="0"/>
              <a:t>Confined Space Rescue can require a number of types of equipment to effectively and safely perform a rescue.</a:t>
            </a:r>
          </a:p>
          <a:p>
            <a:pPr marL="461963" indent="-461963">
              <a:lnSpc>
                <a:spcPct val="120000"/>
              </a:lnSpc>
              <a:spcBef>
                <a:spcPts val="0"/>
              </a:spcBef>
              <a:spcAft>
                <a:spcPts val="1200"/>
              </a:spcAft>
              <a:buClr>
                <a:schemeClr val="bg2">
                  <a:lumMod val="25000"/>
                </a:schemeClr>
              </a:buClr>
              <a:buFont typeface="Wingdings" pitchFamily="2" charset="2"/>
              <a:buChar char="Ø"/>
            </a:pPr>
            <a:r>
              <a:rPr lang="en-US" sz="4400" dirty="0" smtClean="0"/>
              <a:t>Let’s take a look at some of the equipment that can be used in confined space rescues.</a:t>
            </a:r>
            <a:endParaRPr lang="en-US" sz="4400" dirty="0"/>
          </a:p>
        </p:txBody>
      </p:sp>
      <p:sp>
        <p:nvSpPr>
          <p:cNvPr id="2" name="Slide Number Placeholder 1"/>
          <p:cNvSpPr>
            <a:spLocks noGrp="1"/>
          </p:cNvSpPr>
          <p:nvPr>
            <p:ph type="sldNum" sz="quarter" idx="12"/>
          </p:nvPr>
        </p:nvSpPr>
        <p:spPr/>
        <p:txBody>
          <a:bodyPr/>
          <a:lstStyle/>
          <a:p>
            <a:fld id="{AC7C9944-90CD-4378-BA8D-29F66CD2DE16}" type="slidenum">
              <a:rPr lang="en-US" smtClean="0">
                <a:solidFill>
                  <a:schemeClr val="tx1"/>
                </a:solidFill>
                <a:latin typeface="Times New Roman" pitchFamily="18" charset="0"/>
                <a:cs typeface="Times New Roman" pitchFamily="18" charset="0"/>
              </a:rPr>
              <a:pPr/>
              <a:t>23</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b="1" dirty="0" smtClean="0"/>
              <a:t>Ropes </a:t>
            </a:r>
          </a:p>
        </p:txBody>
      </p:sp>
      <p:sp>
        <p:nvSpPr>
          <p:cNvPr id="21507" name="Rectangle 3"/>
          <p:cNvSpPr>
            <a:spLocks noGrp="1" noChangeArrowheads="1"/>
          </p:cNvSpPr>
          <p:nvPr>
            <p:ph type="body" sz="half" idx="1"/>
          </p:nvPr>
        </p:nvSpPr>
        <p:spPr>
          <a:xfrm>
            <a:off x="381000" y="2362200"/>
            <a:ext cx="3924300" cy="3733800"/>
          </a:xfrm>
        </p:spPr>
        <p:txBody>
          <a:bodyPr/>
          <a:lstStyle/>
          <a:p>
            <a:pPr eaLnBrk="1" hangingPunct="1">
              <a:lnSpc>
                <a:spcPct val="90000"/>
              </a:lnSpc>
            </a:pPr>
            <a:r>
              <a:rPr lang="en-US" sz="2400" dirty="0" smtClean="0"/>
              <a:t>Used for</a:t>
            </a:r>
          </a:p>
          <a:p>
            <a:pPr lvl="1" eaLnBrk="1" hangingPunct="1">
              <a:lnSpc>
                <a:spcPct val="90000"/>
              </a:lnSpc>
            </a:pPr>
            <a:r>
              <a:rPr lang="en-US" sz="2000" dirty="0" smtClean="0"/>
              <a:t>Primary tool in technical rescue</a:t>
            </a:r>
          </a:p>
          <a:p>
            <a:pPr eaLnBrk="1" hangingPunct="1">
              <a:lnSpc>
                <a:spcPct val="90000"/>
              </a:lnSpc>
            </a:pPr>
            <a:r>
              <a:rPr lang="en-US" sz="2400" dirty="0" smtClean="0"/>
              <a:t>Vary in construction, material and size</a:t>
            </a:r>
          </a:p>
          <a:p>
            <a:pPr eaLnBrk="1" hangingPunct="1">
              <a:lnSpc>
                <a:spcPct val="90000"/>
              </a:lnSpc>
            </a:pPr>
            <a:r>
              <a:rPr lang="en-US" sz="2400" dirty="0" smtClean="0"/>
              <a:t>Most common in C.S.</a:t>
            </a:r>
          </a:p>
          <a:p>
            <a:pPr lvl="1" eaLnBrk="1" hangingPunct="1">
              <a:lnSpc>
                <a:spcPct val="90000"/>
              </a:lnSpc>
            </a:pPr>
            <a:r>
              <a:rPr lang="en-US" sz="2000" dirty="0" smtClean="0"/>
              <a:t>½ inch, strength 9,000 lbs.</a:t>
            </a:r>
          </a:p>
          <a:p>
            <a:pPr lvl="1" eaLnBrk="1" hangingPunct="1">
              <a:lnSpc>
                <a:spcPct val="90000"/>
              </a:lnSpc>
            </a:pPr>
            <a:r>
              <a:rPr lang="en-US" sz="2000" dirty="0" smtClean="0"/>
              <a:t>Static kernmantle (low stretch)</a:t>
            </a:r>
          </a:p>
          <a:p>
            <a:pPr lvl="1" eaLnBrk="1" hangingPunct="1">
              <a:lnSpc>
                <a:spcPct val="90000"/>
              </a:lnSpc>
            </a:pPr>
            <a:r>
              <a:rPr lang="en-US" sz="2000" dirty="0" smtClean="0"/>
              <a:t>Dynamic kernmantle (high stretch)</a:t>
            </a:r>
          </a:p>
          <a:p>
            <a:pPr eaLnBrk="1" hangingPunct="1">
              <a:lnSpc>
                <a:spcPct val="90000"/>
              </a:lnSpc>
              <a:buFont typeface="Wingdings" pitchFamily="2" charset="2"/>
              <a:buNone/>
            </a:pPr>
            <a:endParaRPr lang="en-US" sz="2400" dirty="0" smtClean="0"/>
          </a:p>
        </p:txBody>
      </p:sp>
      <p:grpSp>
        <p:nvGrpSpPr>
          <p:cNvPr id="2" name="Group 17"/>
          <p:cNvGrpSpPr>
            <a:grpSpLocks/>
          </p:cNvGrpSpPr>
          <p:nvPr/>
        </p:nvGrpSpPr>
        <p:grpSpPr bwMode="auto">
          <a:xfrm>
            <a:off x="4876800" y="2362200"/>
            <a:ext cx="2895600" cy="4251325"/>
            <a:chOff x="3072" y="1488"/>
            <a:chExt cx="1824" cy="2678"/>
          </a:xfrm>
        </p:grpSpPr>
        <p:pic>
          <p:nvPicPr>
            <p:cNvPr id="21510" name="Picture 12" descr="rope - good condition"/>
            <p:cNvPicPr>
              <a:picLocks noChangeAspect="1" noChangeArrowheads="1"/>
            </p:cNvPicPr>
            <p:nvPr/>
          </p:nvPicPr>
          <p:blipFill>
            <a:blip r:embed="rId2" cstate="print"/>
            <a:srcRect/>
            <a:stretch>
              <a:fillRect/>
            </a:stretch>
          </p:blipFill>
          <p:spPr bwMode="auto">
            <a:xfrm>
              <a:off x="3072" y="1488"/>
              <a:ext cx="1824" cy="876"/>
            </a:xfrm>
            <a:prstGeom prst="rect">
              <a:avLst/>
            </a:prstGeom>
            <a:noFill/>
            <a:ln w="9525">
              <a:noFill/>
              <a:miter lim="800000"/>
              <a:headEnd/>
              <a:tailEnd/>
            </a:ln>
          </p:spPr>
        </p:pic>
        <p:pic>
          <p:nvPicPr>
            <p:cNvPr id="21511" name="Picture 13" descr="rope - gold"/>
            <p:cNvPicPr>
              <a:picLocks noChangeAspect="1" noChangeArrowheads="1"/>
            </p:cNvPicPr>
            <p:nvPr/>
          </p:nvPicPr>
          <p:blipFill>
            <a:blip r:embed="rId3" cstate="print"/>
            <a:srcRect/>
            <a:stretch>
              <a:fillRect/>
            </a:stretch>
          </p:blipFill>
          <p:spPr bwMode="auto">
            <a:xfrm>
              <a:off x="3072" y="2352"/>
              <a:ext cx="1824" cy="944"/>
            </a:xfrm>
            <a:prstGeom prst="rect">
              <a:avLst/>
            </a:prstGeom>
            <a:noFill/>
            <a:ln w="9525">
              <a:noFill/>
              <a:miter lim="800000"/>
              <a:headEnd/>
              <a:tailEnd/>
            </a:ln>
          </p:spPr>
        </p:pic>
        <p:pic>
          <p:nvPicPr>
            <p:cNvPr id="21512" name="Picture 16" descr="rope - red"/>
            <p:cNvPicPr>
              <a:picLocks noChangeAspect="1" noChangeArrowheads="1"/>
            </p:cNvPicPr>
            <p:nvPr/>
          </p:nvPicPr>
          <p:blipFill>
            <a:blip r:embed="rId4" cstate="print"/>
            <a:srcRect/>
            <a:stretch>
              <a:fillRect/>
            </a:stretch>
          </p:blipFill>
          <p:spPr bwMode="auto">
            <a:xfrm>
              <a:off x="3072" y="3264"/>
              <a:ext cx="1824" cy="902"/>
            </a:xfrm>
            <a:prstGeom prst="rect">
              <a:avLst/>
            </a:prstGeom>
            <a:noFill/>
            <a:ln w="9525">
              <a:noFill/>
              <a:miter lim="800000"/>
              <a:headEnd/>
              <a:tailEnd/>
            </a:ln>
          </p:spPr>
        </p:pic>
      </p:grpSp>
      <p:pic>
        <p:nvPicPr>
          <p:cNvPr id="103443" name="Picture 19" descr="kernmantle rope4"/>
          <p:cNvPicPr>
            <a:picLocks noChangeAspect="1" noChangeArrowheads="1"/>
          </p:cNvPicPr>
          <p:nvPr/>
        </p:nvPicPr>
        <p:blipFill>
          <a:blip r:embed="rId5" cstate="print"/>
          <a:srcRect/>
          <a:stretch>
            <a:fillRect/>
          </a:stretch>
        </p:blipFill>
        <p:spPr bwMode="auto">
          <a:xfrm>
            <a:off x="4724400" y="3048000"/>
            <a:ext cx="4267200" cy="27590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E06FE0C-F240-446D-9398-E37CA753F5C7}" type="slidenum">
              <a:rPr lang="en-US" smtClean="0">
                <a:solidFill>
                  <a:schemeClr val="tx1"/>
                </a:solidFill>
                <a:latin typeface="Times New Roman" pitchFamily="18" charset="0"/>
                <a:cs typeface="Times New Roman" pitchFamily="18" charset="0"/>
              </a:rPr>
              <a:pPr>
                <a:defRPr/>
              </a:pPr>
              <a:t>24</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b="1" dirty="0" smtClean="0"/>
              <a:t>Harness</a:t>
            </a:r>
          </a:p>
        </p:txBody>
      </p:sp>
      <p:sp>
        <p:nvSpPr>
          <p:cNvPr id="25603" name="Rectangle 3"/>
          <p:cNvSpPr>
            <a:spLocks noGrp="1" noChangeArrowheads="1"/>
          </p:cNvSpPr>
          <p:nvPr>
            <p:ph type="body" sz="half" idx="1"/>
          </p:nvPr>
        </p:nvSpPr>
        <p:spPr>
          <a:xfrm>
            <a:off x="609600" y="2362200"/>
            <a:ext cx="3924300" cy="3733800"/>
          </a:xfrm>
        </p:spPr>
        <p:txBody>
          <a:bodyPr/>
          <a:lstStyle/>
          <a:p>
            <a:pPr eaLnBrk="1" hangingPunct="1"/>
            <a:r>
              <a:rPr lang="en-US" sz="2400" dirty="0" smtClean="0"/>
              <a:t>Used for</a:t>
            </a:r>
          </a:p>
          <a:p>
            <a:pPr lvl="1" eaLnBrk="1" hangingPunct="1"/>
            <a:r>
              <a:rPr lang="en-US" sz="2000" dirty="0" smtClean="0"/>
              <a:t>Fall protection</a:t>
            </a:r>
          </a:p>
          <a:p>
            <a:pPr lvl="1" eaLnBrk="1" hangingPunct="1"/>
            <a:r>
              <a:rPr lang="en-US" sz="2000" dirty="0" smtClean="0"/>
              <a:t>Confined space rescue </a:t>
            </a:r>
          </a:p>
          <a:p>
            <a:pPr eaLnBrk="1" hangingPunct="1"/>
            <a:r>
              <a:rPr lang="en-US" sz="2400" dirty="0" smtClean="0"/>
              <a:t>Most common in C.S.</a:t>
            </a:r>
          </a:p>
          <a:p>
            <a:pPr lvl="1" eaLnBrk="1" hangingPunct="1"/>
            <a:r>
              <a:rPr lang="en-US" sz="2000" dirty="0" smtClean="0"/>
              <a:t>Flat nylon webbing</a:t>
            </a:r>
          </a:p>
          <a:p>
            <a:pPr lvl="1" eaLnBrk="1" hangingPunct="1"/>
            <a:r>
              <a:rPr lang="en-US" sz="2000" dirty="0" smtClean="0"/>
              <a:t>Full body</a:t>
            </a:r>
          </a:p>
          <a:p>
            <a:pPr lvl="1" eaLnBrk="1" hangingPunct="1"/>
            <a:r>
              <a:rPr lang="en-US" sz="2000" dirty="0" smtClean="0"/>
              <a:t>Point of attachment in the center of the back at shoulder level</a:t>
            </a:r>
          </a:p>
          <a:p>
            <a:pPr lvl="1" eaLnBrk="1" hangingPunct="1"/>
            <a:endParaRPr lang="en-US" sz="2000" dirty="0" smtClean="0"/>
          </a:p>
        </p:txBody>
      </p:sp>
      <p:grpSp>
        <p:nvGrpSpPr>
          <p:cNvPr id="2" name="Group 8"/>
          <p:cNvGrpSpPr>
            <a:grpSpLocks/>
          </p:cNvGrpSpPr>
          <p:nvPr/>
        </p:nvGrpSpPr>
        <p:grpSpPr bwMode="auto">
          <a:xfrm>
            <a:off x="5257800" y="3886200"/>
            <a:ext cx="3486150" cy="2743200"/>
            <a:chOff x="2993" y="1776"/>
            <a:chExt cx="2580" cy="2016"/>
          </a:xfrm>
        </p:grpSpPr>
        <p:pic>
          <p:nvPicPr>
            <p:cNvPr id="25605" name="Picture 6" descr="harness 1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3" y="1776"/>
              <a:ext cx="1271" cy="1968"/>
            </a:xfrm>
            <a:prstGeom prst="rect">
              <a:avLst/>
            </a:prstGeom>
            <a:noFill/>
            <a:ln w="9525">
              <a:noFill/>
              <a:miter lim="800000"/>
              <a:headEnd/>
              <a:tailEnd/>
            </a:ln>
          </p:spPr>
        </p:pic>
        <p:pic>
          <p:nvPicPr>
            <p:cNvPr id="25606" name="Picture 7" descr="harness 1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0" y="1776"/>
              <a:ext cx="1253" cy="2016"/>
            </a:xfrm>
            <a:prstGeom prst="rect">
              <a:avLst/>
            </a:prstGeom>
            <a:noFill/>
            <a:ln w="9525">
              <a:noFill/>
              <a:miter lim="800000"/>
              <a:headEnd/>
              <a:tailEnd/>
            </a:ln>
          </p:spPr>
        </p:pic>
      </p:grpSp>
      <p:pic>
        <p:nvPicPr>
          <p:cNvPr id="13314" name="Picture 2" descr="http://t2.gstatic.com/images?q=tbn:ANd9GcRHK4q01vgeQ-dJB2Gn5GzbfNHb6evKrMmDmwjduNq-I-twqF0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914400"/>
            <a:ext cx="1447800" cy="2520876"/>
          </a:xfrm>
          <a:prstGeom prst="rect">
            <a:avLst/>
          </a:prstGeom>
          <a:noFill/>
          <a:ln>
            <a:solidFill>
              <a:schemeClr val="accent1"/>
            </a:solidFill>
          </a:ln>
        </p:spPr>
      </p:pic>
      <p:sp>
        <p:nvSpPr>
          <p:cNvPr id="3" name="Slide Number Placeholder 2"/>
          <p:cNvSpPr>
            <a:spLocks noGrp="1"/>
          </p:cNvSpPr>
          <p:nvPr>
            <p:ph type="sldNum" sz="quarter" idx="12"/>
          </p:nvPr>
        </p:nvSpPr>
        <p:spPr/>
        <p:txBody>
          <a:bodyPr/>
          <a:lstStyle/>
          <a:p>
            <a:pPr>
              <a:defRPr/>
            </a:pPr>
            <a:fld id="{EE06FE0C-F240-446D-9398-E37CA753F5C7}" type="slidenum">
              <a:rPr lang="en-US" smtClean="0">
                <a:solidFill>
                  <a:schemeClr val="tx1"/>
                </a:solidFill>
                <a:latin typeface="Times New Roman" pitchFamily="18" charset="0"/>
                <a:cs typeface="Times New Roman" pitchFamily="18" charset="0"/>
              </a:rPr>
              <a:pPr>
                <a:defRPr/>
              </a:pPr>
              <a:t>25</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b="1" dirty="0" smtClean="0"/>
              <a:t>Tripods</a:t>
            </a:r>
          </a:p>
        </p:txBody>
      </p:sp>
      <p:sp>
        <p:nvSpPr>
          <p:cNvPr id="32771" name="Rectangle 3"/>
          <p:cNvSpPr>
            <a:spLocks noGrp="1" noChangeArrowheads="1"/>
          </p:cNvSpPr>
          <p:nvPr>
            <p:ph type="body" sz="half" idx="1"/>
          </p:nvPr>
        </p:nvSpPr>
        <p:spPr>
          <a:xfrm>
            <a:off x="609600" y="2362200"/>
            <a:ext cx="3924300" cy="3733800"/>
          </a:xfrm>
        </p:spPr>
        <p:txBody>
          <a:bodyPr/>
          <a:lstStyle/>
          <a:p>
            <a:pPr eaLnBrk="1" hangingPunct="1"/>
            <a:r>
              <a:rPr lang="en-US" sz="2400" dirty="0" smtClean="0"/>
              <a:t>Used for</a:t>
            </a:r>
          </a:p>
          <a:p>
            <a:pPr lvl="1" eaLnBrk="1" hangingPunct="1"/>
            <a:r>
              <a:rPr lang="en-US" sz="2000" dirty="0" smtClean="0"/>
              <a:t>Access to </a:t>
            </a:r>
            <a:r>
              <a:rPr lang="en-US" sz="2000" u="sng" dirty="0" smtClean="0"/>
              <a:t>vertical</a:t>
            </a:r>
            <a:r>
              <a:rPr lang="en-US" sz="2000" dirty="0" smtClean="0"/>
              <a:t> entry </a:t>
            </a:r>
          </a:p>
          <a:p>
            <a:pPr eaLnBrk="1" hangingPunct="1"/>
            <a:r>
              <a:rPr lang="en-US" sz="2400" dirty="0" smtClean="0"/>
              <a:t>Most common in C.S.</a:t>
            </a:r>
          </a:p>
          <a:p>
            <a:pPr lvl="1" eaLnBrk="1" hangingPunct="1"/>
            <a:r>
              <a:rPr lang="en-US" sz="2000" dirty="0" smtClean="0"/>
              <a:t>9-foot height or greater</a:t>
            </a:r>
          </a:p>
          <a:p>
            <a:pPr lvl="1" eaLnBrk="1" hangingPunct="1"/>
            <a:endParaRPr lang="en-US" sz="2000" dirty="0" smtClean="0"/>
          </a:p>
        </p:txBody>
      </p:sp>
      <p:pic>
        <p:nvPicPr>
          <p:cNvPr id="32772" name="Picture 10" descr="tripod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019800" y="3429000"/>
            <a:ext cx="2768600" cy="3205880"/>
          </a:xfrm>
          <a:noFill/>
        </p:spPr>
      </p:pic>
      <p:pic>
        <p:nvPicPr>
          <p:cNvPr id="12292" name="Picture 4" descr="http://t1.gstatic.com/images?q=tbn:ANd9GcS_ixage9-FCKgSVMQEquRsn5jqdKbpx4UUwRNdCte8gnBfEEaI-EwuXe9q"/>
          <p:cNvPicPr>
            <a:picLocks noChangeAspect="1" noChangeArrowheads="1"/>
          </p:cNvPicPr>
          <p:nvPr/>
        </p:nvPicPr>
        <p:blipFill>
          <a:blip r:embed="rId3" cstate="print"/>
          <a:srcRect/>
          <a:stretch>
            <a:fillRect/>
          </a:stretch>
        </p:blipFill>
        <p:spPr bwMode="auto">
          <a:xfrm>
            <a:off x="1066800" y="3963117"/>
            <a:ext cx="2133600" cy="2556297"/>
          </a:xfrm>
          <a:prstGeom prst="rect">
            <a:avLst/>
          </a:prstGeom>
          <a:noFill/>
        </p:spPr>
      </p:pic>
      <p:pic>
        <p:nvPicPr>
          <p:cNvPr id="6" name="Picture 4" descr="http://t3.gstatic.com/images?q=tbn:ANd9GcQTkCnvtmzPZHiFHOnThq6TnTVqQFCTpCnl3LtB9tG_Pphugm6Ppg"/>
          <p:cNvPicPr>
            <a:picLocks noChangeAspect="1" noChangeArrowheads="1"/>
          </p:cNvPicPr>
          <p:nvPr/>
        </p:nvPicPr>
        <p:blipFill>
          <a:blip r:embed="rId4" cstate="print"/>
          <a:srcRect/>
          <a:stretch>
            <a:fillRect/>
          </a:stretch>
        </p:blipFill>
        <p:spPr bwMode="auto">
          <a:xfrm>
            <a:off x="4343400" y="381000"/>
            <a:ext cx="2209800" cy="2950197"/>
          </a:xfrm>
          <a:prstGeom prst="rect">
            <a:avLst/>
          </a:prstGeom>
          <a:noFill/>
        </p:spPr>
      </p:pic>
      <p:sp>
        <p:nvSpPr>
          <p:cNvPr id="2" name="Slide Number Placeholder 1"/>
          <p:cNvSpPr>
            <a:spLocks noGrp="1"/>
          </p:cNvSpPr>
          <p:nvPr>
            <p:ph type="sldNum" sz="quarter" idx="12"/>
          </p:nvPr>
        </p:nvSpPr>
        <p:spPr/>
        <p:txBody>
          <a:bodyPr/>
          <a:lstStyle/>
          <a:p>
            <a:pPr>
              <a:defRPr/>
            </a:pPr>
            <a:fld id="{60C5F964-F1D2-40F3-A537-F31A2387AA6F}" type="slidenum">
              <a:rPr lang="en-US" smtClean="0">
                <a:solidFill>
                  <a:schemeClr val="tx1"/>
                </a:solidFill>
                <a:latin typeface="Times New Roman" pitchFamily="18" charset="0"/>
                <a:cs typeface="Times New Roman" pitchFamily="18" charset="0"/>
              </a:rPr>
              <a:pPr>
                <a:defRPr/>
              </a:pPr>
              <a:t>26</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b="1" dirty="0" smtClean="0"/>
              <a:t>Winches</a:t>
            </a:r>
          </a:p>
        </p:txBody>
      </p:sp>
      <p:sp>
        <p:nvSpPr>
          <p:cNvPr id="33795" name="Rectangle 3"/>
          <p:cNvSpPr>
            <a:spLocks noGrp="1" noChangeArrowheads="1"/>
          </p:cNvSpPr>
          <p:nvPr>
            <p:ph type="body" sz="half" idx="1"/>
          </p:nvPr>
        </p:nvSpPr>
        <p:spPr>
          <a:xfrm>
            <a:off x="381000" y="2286000"/>
            <a:ext cx="3924300" cy="3733800"/>
          </a:xfrm>
        </p:spPr>
        <p:txBody>
          <a:bodyPr/>
          <a:lstStyle/>
          <a:p>
            <a:pPr eaLnBrk="1" hangingPunct="1"/>
            <a:r>
              <a:rPr lang="en-US" sz="2400" b="1" dirty="0" smtClean="0">
                <a:effectLst>
                  <a:outerShdw blurRad="38100" dist="38100" dir="2700000" algn="tl">
                    <a:srgbClr val="000000">
                      <a:alpha val="43137"/>
                    </a:srgbClr>
                  </a:outerShdw>
                </a:effectLst>
              </a:rPr>
              <a:t>Used for</a:t>
            </a:r>
          </a:p>
          <a:p>
            <a:pPr lvl="1" eaLnBrk="1" hangingPunct="1"/>
            <a:r>
              <a:rPr lang="en-US" sz="2000" b="1" dirty="0" smtClean="0">
                <a:effectLst>
                  <a:outerShdw blurRad="38100" dist="38100" dir="2700000" algn="tl">
                    <a:srgbClr val="000000">
                      <a:alpha val="43137"/>
                    </a:srgbClr>
                  </a:outerShdw>
                </a:effectLst>
              </a:rPr>
              <a:t>Assist with tripods</a:t>
            </a:r>
          </a:p>
          <a:p>
            <a:pPr eaLnBrk="1" hangingPunct="1"/>
            <a:r>
              <a:rPr lang="en-US" sz="2400" b="1" dirty="0" smtClean="0">
                <a:effectLst>
                  <a:outerShdw blurRad="38100" dist="38100" dir="2700000" algn="tl">
                    <a:srgbClr val="000000">
                      <a:alpha val="43137"/>
                    </a:srgbClr>
                  </a:outerShdw>
                </a:effectLst>
              </a:rPr>
              <a:t>Most common in C.S.</a:t>
            </a:r>
          </a:p>
          <a:p>
            <a:pPr lvl="1" eaLnBrk="1" hangingPunct="1"/>
            <a:r>
              <a:rPr lang="en-US" sz="2000" b="1" dirty="0" smtClean="0">
                <a:effectLst>
                  <a:outerShdw blurRad="38100" dist="38100" dir="2700000" algn="tl">
                    <a:srgbClr val="000000">
                      <a:alpha val="43137"/>
                    </a:srgbClr>
                  </a:outerShdw>
                </a:effectLst>
              </a:rPr>
              <a:t>Retractable designated for non-entry rescue</a:t>
            </a:r>
          </a:p>
          <a:p>
            <a:pPr lvl="1" eaLnBrk="1" hangingPunct="1"/>
            <a:r>
              <a:rPr lang="en-US" sz="2000" b="1" dirty="0" smtClean="0">
                <a:effectLst>
                  <a:outerShdw blurRad="38100" dist="38100" dir="2700000" algn="tl">
                    <a:srgbClr val="000000">
                      <a:alpha val="43137"/>
                    </a:srgbClr>
                  </a:outerShdw>
                </a:effectLst>
              </a:rPr>
              <a:t>Certified as a primary lowering device</a:t>
            </a:r>
          </a:p>
        </p:txBody>
      </p:sp>
      <p:pic>
        <p:nvPicPr>
          <p:cNvPr id="33796" name="Picture 5" descr="winch1"/>
          <p:cNvPicPr>
            <a:picLocks noGrp="1" noChangeAspect="1" noChangeArrowheads="1"/>
          </p:cNvPicPr>
          <p:nvPr>
            <p:ph sz="quarter" idx="2"/>
          </p:nvPr>
        </p:nvPicPr>
        <p:blipFill>
          <a:blip r:embed="rId2" cstate="print"/>
          <a:srcRect/>
          <a:stretch>
            <a:fillRect/>
          </a:stretch>
        </p:blipFill>
        <p:spPr>
          <a:xfrm>
            <a:off x="4267200" y="4038600"/>
            <a:ext cx="2058988" cy="2438400"/>
          </a:xfrm>
          <a:noFill/>
        </p:spPr>
      </p:pic>
      <p:pic>
        <p:nvPicPr>
          <p:cNvPr id="33797" name="Picture 6" descr="winch2"/>
          <p:cNvPicPr>
            <a:picLocks noGrp="1" noChangeAspect="1" noChangeArrowheads="1"/>
          </p:cNvPicPr>
          <p:nvPr>
            <p:ph sz="quarter" idx="3"/>
          </p:nvPr>
        </p:nvPicPr>
        <p:blipFill>
          <a:blip r:embed="rId3" cstate="print"/>
          <a:srcRect/>
          <a:stretch>
            <a:fillRect/>
          </a:stretch>
        </p:blipFill>
        <p:spPr>
          <a:xfrm>
            <a:off x="6553200" y="1676400"/>
            <a:ext cx="1971675" cy="3962400"/>
          </a:xfrm>
          <a:noFill/>
        </p:spPr>
      </p:pic>
      <p:sp>
        <p:nvSpPr>
          <p:cNvPr id="2" name="Slide Number Placeholder 1"/>
          <p:cNvSpPr>
            <a:spLocks noGrp="1"/>
          </p:cNvSpPr>
          <p:nvPr>
            <p:ph type="sldNum" sz="quarter" idx="12"/>
          </p:nvPr>
        </p:nvSpPr>
        <p:spPr/>
        <p:txBody>
          <a:bodyPr/>
          <a:lstStyle/>
          <a:p>
            <a:pPr>
              <a:defRPr/>
            </a:pPr>
            <a:fld id="{715DA65F-D69F-46AB-8850-C17A4C51165A}" type="slidenum">
              <a:rPr lang="en-US" smtClean="0">
                <a:solidFill>
                  <a:schemeClr val="tx1"/>
                </a:solidFill>
                <a:latin typeface="Times New Roman" pitchFamily="18" charset="0"/>
                <a:cs typeface="Times New Roman" pitchFamily="18" charset="0"/>
              </a:rPr>
              <a:pPr>
                <a:defRPr/>
              </a:pPr>
              <a:t>27</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latin typeface="Eras Bold ITC" pitchFamily="34" charset="0"/>
              </a:rPr>
              <a:t>Ventilation Systems</a:t>
            </a:r>
          </a:p>
        </p:txBody>
      </p:sp>
      <p:sp>
        <p:nvSpPr>
          <p:cNvPr id="157699" name="Rectangle 3"/>
          <p:cNvSpPr>
            <a:spLocks noGrp="1" noChangeArrowheads="1"/>
          </p:cNvSpPr>
          <p:nvPr>
            <p:ph type="body" idx="1"/>
          </p:nvPr>
        </p:nvSpPr>
        <p:spPr>
          <a:xfrm>
            <a:off x="381000" y="2133600"/>
            <a:ext cx="4114800" cy="4038600"/>
          </a:xfrm>
        </p:spPr>
        <p:txBody>
          <a:bodyPr/>
          <a:lstStyle/>
          <a:p>
            <a:pPr>
              <a:lnSpc>
                <a:spcPct val="90000"/>
              </a:lnSpc>
              <a:buClr>
                <a:schemeClr val="tx1"/>
              </a:buClr>
              <a:buFont typeface="Wingdings" pitchFamily="2" charset="2"/>
              <a:buChar char="Ø"/>
              <a:defRPr/>
            </a:pPr>
            <a:r>
              <a:rPr lang="en-US" sz="2800" dirty="0" smtClean="0">
                <a:effectLst>
                  <a:outerShdw blurRad="38100" dist="38100" dir="2700000" algn="tl">
                    <a:srgbClr val="000000"/>
                  </a:outerShdw>
                </a:effectLst>
                <a:latin typeface="Eras Demi ITC" pitchFamily="34" charset="0"/>
              </a:rPr>
              <a:t>Ventilate, eliminate, or control the space’s atmospheric hazards </a:t>
            </a:r>
          </a:p>
          <a:p>
            <a:pPr>
              <a:lnSpc>
                <a:spcPct val="90000"/>
              </a:lnSpc>
              <a:buClr>
                <a:schemeClr val="tx1"/>
              </a:buClr>
              <a:buFont typeface="Wingdings" pitchFamily="2" charset="2"/>
              <a:buChar char="Ø"/>
              <a:defRPr/>
            </a:pPr>
            <a:r>
              <a:rPr lang="en-US" sz="2800" dirty="0" smtClean="0">
                <a:effectLst>
                  <a:outerShdw blurRad="38100" dist="38100" dir="2700000" algn="tl">
                    <a:srgbClr val="000000"/>
                  </a:outerShdw>
                </a:effectLst>
                <a:latin typeface="Eras Demi ITC" pitchFamily="34" charset="0"/>
              </a:rPr>
              <a:t>Blind or disconnect and cap all input lines so that no hazardous materials can enter the space</a:t>
            </a:r>
          </a:p>
        </p:txBody>
      </p:sp>
      <p:pic>
        <p:nvPicPr>
          <p:cNvPr id="2355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2133600"/>
            <a:ext cx="3276600" cy="3454083"/>
          </a:xfrm>
          <a:prstGeom prst="rect">
            <a:avLst/>
          </a:prstGeom>
          <a:noFill/>
          <a:ln w="9525">
            <a:solidFill>
              <a:schemeClr val="tx1"/>
            </a:solidFill>
            <a:miter lim="800000"/>
            <a:headEnd/>
            <a:tailEnd/>
          </a:ln>
        </p:spPr>
      </p:pic>
      <p:sp>
        <p:nvSpPr>
          <p:cNvPr id="2" name="Slide Number Placeholder 1"/>
          <p:cNvSpPr>
            <a:spLocks noGrp="1"/>
          </p:cNvSpPr>
          <p:nvPr>
            <p:ph type="sldNum" sz="quarter" idx="12"/>
          </p:nvPr>
        </p:nvSpPr>
        <p:spPr/>
        <p:txBody>
          <a:bodyPr/>
          <a:lstStyle/>
          <a:p>
            <a:fld id="{AC7C9944-90CD-4378-BA8D-29F66CD2DE16}"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533400" y="381000"/>
            <a:ext cx="8229600" cy="1143000"/>
          </a:xfrm>
        </p:spPr>
        <p:txBody>
          <a:bodyPr/>
          <a:lstStyle/>
          <a:p>
            <a:pPr>
              <a:defRPr/>
            </a:pPr>
            <a:r>
              <a:rPr lang="en-US" dirty="0" smtClean="0">
                <a:effectLst>
                  <a:outerShdw blurRad="38100" dist="38100" dir="2700000" algn="tl">
                    <a:srgbClr val="FFFFFF"/>
                  </a:outerShdw>
                </a:effectLst>
                <a:latin typeface="Eras Bold ITC" pitchFamily="34" charset="0"/>
              </a:rPr>
              <a:t>Lockout Tagout</a:t>
            </a:r>
          </a:p>
        </p:txBody>
      </p:sp>
      <p:sp>
        <p:nvSpPr>
          <p:cNvPr id="157699" name="Rectangle 3"/>
          <p:cNvSpPr>
            <a:spLocks noGrp="1" noChangeArrowheads="1"/>
          </p:cNvSpPr>
          <p:nvPr>
            <p:ph type="body" idx="1"/>
          </p:nvPr>
        </p:nvSpPr>
        <p:spPr>
          <a:xfrm>
            <a:off x="457200" y="1905000"/>
            <a:ext cx="3962400" cy="4572000"/>
          </a:xfrm>
        </p:spPr>
        <p:txBody>
          <a:bodyPr>
            <a:normAutofit/>
          </a:bodyPr>
          <a:lstStyle/>
          <a:p>
            <a:pPr>
              <a:lnSpc>
                <a:spcPct val="90000"/>
              </a:lnSpc>
              <a:spcBef>
                <a:spcPct val="0"/>
              </a:spcBef>
              <a:buClr>
                <a:srgbClr val="C00000"/>
              </a:buClr>
              <a:buFont typeface="Wingdings" pitchFamily="2" charset="2"/>
              <a:buChar char="Ø"/>
              <a:defRPr/>
            </a:pPr>
            <a:r>
              <a:rPr lang="en-US" sz="2800" dirty="0" smtClean="0">
                <a:effectLst>
                  <a:outerShdw blurRad="38100" dist="38100" dir="2700000" algn="tl">
                    <a:srgbClr val="000000"/>
                  </a:outerShdw>
                </a:effectLst>
                <a:latin typeface="Eras Demi ITC" pitchFamily="34" charset="0"/>
              </a:rPr>
              <a:t>When entrance covers are removed, guard the opening immediately</a:t>
            </a:r>
          </a:p>
          <a:p>
            <a:pPr>
              <a:lnSpc>
                <a:spcPct val="90000"/>
              </a:lnSpc>
              <a:spcBef>
                <a:spcPct val="0"/>
              </a:spcBef>
              <a:buClr>
                <a:srgbClr val="C00000"/>
              </a:buClr>
              <a:buFont typeface="Wingdings" pitchFamily="2" charset="2"/>
              <a:buChar char="Ø"/>
              <a:defRPr/>
            </a:pPr>
            <a:r>
              <a:rPr lang="en-US" sz="2800" dirty="0" smtClean="0">
                <a:effectLst>
                  <a:outerShdw blurRad="38100" dist="38100" dir="2700000" algn="tl">
                    <a:srgbClr val="000000"/>
                  </a:outerShdw>
                </a:effectLst>
                <a:latin typeface="Eras Demi ITC" pitchFamily="34" charset="0"/>
              </a:rPr>
              <a:t>Remember, you may have to be authorized to perform lockout tagout, depending on company policy.</a:t>
            </a:r>
          </a:p>
        </p:txBody>
      </p:sp>
      <p:pic>
        <p:nvPicPr>
          <p:cNvPr id="23556" name="Picture 6" descr="lock3"/>
          <p:cNvPicPr>
            <a:picLocks noChangeAspect="1" noChangeArrowheads="1"/>
          </p:cNvPicPr>
          <p:nvPr/>
        </p:nvPicPr>
        <p:blipFill>
          <a:blip r:embed="rId2" cstate="print"/>
          <a:srcRect/>
          <a:stretch>
            <a:fillRect/>
          </a:stretch>
        </p:blipFill>
        <p:spPr bwMode="auto">
          <a:xfrm>
            <a:off x="4648200" y="2133600"/>
            <a:ext cx="3886200" cy="4015740"/>
          </a:xfrm>
          <a:prstGeom prst="rect">
            <a:avLst/>
          </a:prstGeom>
          <a:noFill/>
          <a:ln w="9525">
            <a:solidFill>
              <a:schemeClr val="tx1"/>
            </a:solidFill>
            <a:miter lim="800000"/>
            <a:headEnd/>
            <a:tailEnd/>
          </a:ln>
        </p:spPr>
      </p:pic>
      <p:sp>
        <p:nvSpPr>
          <p:cNvPr id="2" name="Slide Number Placeholder 1"/>
          <p:cNvSpPr>
            <a:spLocks noGrp="1"/>
          </p:cNvSpPr>
          <p:nvPr>
            <p:ph type="sldNum" sz="quarter" idx="12"/>
          </p:nvPr>
        </p:nvSpPr>
        <p:spPr/>
        <p:txBody>
          <a:bodyPr/>
          <a:lstStyle/>
          <a:p>
            <a:fld id="{AC7C9944-90CD-4378-BA8D-29F66CD2DE16}"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Disclaimer</a:t>
            </a:r>
            <a:endParaRPr lang="en-US" dirty="0">
              <a:solidFill>
                <a:schemeClr val="tx1"/>
              </a:solidFill>
            </a:endParaRPr>
          </a:p>
        </p:txBody>
      </p:sp>
      <p:sp>
        <p:nvSpPr>
          <p:cNvPr id="3" name="Content Placeholder 2"/>
          <p:cNvSpPr>
            <a:spLocks noGrp="1"/>
          </p:cNvSpPr>
          <p:nvPr>
            <p:ph idx="1"/>
          </p:nvPr>
        </p:nvSpPr>
        <p:spPr>
          <a:xfrm>
            <a:off x="609600" y="1828800"/>
            <a:ext cx="7753350" cy="4098925"/>
          </a:xfrm>
        </p:spPr>
        <p:txBody>
          <a:bodyPr/>
          <a:lstStyle/>
          <a:p>
            <a:pPr algn="ctr">
              <a:lnSpc>
                <a:spcPct val="100000"/>
              </a:lnSpc>
              <a:spcBef>
                <a:spcPts val="0"/>
              </a:spcBef>
              <a:buNone/>
            </a:pPr>
            <a:r>
              <a:rPr lang="en-US" sz="2800" b="1" dirty="0" smtClean="0">
                <a:solidFill>
                  <a:schemeClr val="tx1"/>
                </a:solidFill>
              </a:rPr>
              <a:t>“This material was produced under Grant </a:t>
            </a:r>
          </a:p>
          <a:p>
            <a:pPr algn="ctr">
              <a:lnSpc>
                <a:spcPct val="100000"/>
              </a:lnSpc>
              <a:spcBef>
                <a:spcPts val="0"/>
              </a:spcBef>
              <a:buNone/>
            </a:pPr>
            <a:r>
              <a:rPr lang="en-US" sz="2800" b="1" dirty="0" smtClean="0">
                <a:solidFill>
                  <a:schemeClr val="tx1"/>
                </a:solidFill>
              </a:rPr>
              <a:t>SH-21000-10-60-F-29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2800" b="1" dirty="0">
              <a:solidFill>
                <a:schemeClr val="tx1"/>
              </a:solidFill>
            </a:endParaRPr>
          </a:p>
        </p:txBody>
      </p:sp>
      <p:sp>
        <p:nvSpPr>
          <p:cNvPr id="4" name="Slide Number Placeholder 3"/>
          <p:cNvSpPr>
            <a:spLocks noGrp="1"/>
          </p:cNvSpPr>
          <p:nvPr>
            <p:ph type="sldNum" idx="12"/>
          </p:nvPr>
        </p:nvSpPr>
        <p:spPr/>
        <p:txBody>
          <a:bodyPr/>
          <a:lstStyle/>
          <a:p>
            <a:pPr>
              <a:defRPr/>
            </a:pPr>
            <a:fld id="{4FFCA879-96E6-41C3-9449-A5EF63E2D752}" type="slidenum">
              <a:rPr lang="en-GB" smtClean="0"/>
              <a:pPr>
                <a:defRPr/>
              </a:pPr>
              <a:t>3</a:t>
            </a:fld>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343400" cy="1143000"/>
          </a:xfrm>
        </p:spPr>
        <p:txBody>
          <a:bodyPr/>
          <a:lstStyle/>
          <a:p>
            <a:r>
              <a:rPr lang="en-US" b="1" dirty="0" smtClean="0"/>
              <a:t>SCBA Units</a:t>
            </a:r>
            <a:endParaRPr lang="en-US" b="1" dirty="0"/>
          </a:p>
        </p:txBody>
      </p:sp>
      <p:sp>
        <p:nvSpPr>
          <p:cNvPr id="3" name="Content Placeholder 2"/>
          <p:cNvSpPr>
            <a:spLocks noGrp="1"/>
          </p:cNvSpPr>
          <p:nvPr>
            <p:ph idx="1"/>
          </p:nvPr>
        </p:nvSpPr>
        <p:spPr>
          <a:xfrm>
            <a:off x="457200" y="1935480"/>
            <a:ext cx="3733800" cy="4389120"/>
          </a:xfrm>
        </p:spPr>
        <p:txBody>
          <a:bodyPr/>
          <a:lstStyle/>
          <a:p>
            <a:r>
              <a:rPr lang="en-US" dirty="0" smtClean="0"/>
              <a:t>SCBA (</a:t>
            </a:r>
            <a:r>
              <a:rPr lang="en-US" dirty="0" smtClean="0">
                <a:solidFill>
                  <a:srgbClr val="C00000"/>
                </a:solidFill>
              </a:rPr>
              <a:t>S</a:t>
            </a:r>
            <a:r>
              <a:rPr lang="en-US" dirty="0" smtClean="0"/>
              <a:t>elf </a:t>
            </a:r>
            <a:r>
              <a:rPr lang="en-US" dirty="0" smtClean="0">
                <a:solidFill>
                  <a:srgbClr val="C00000"/>
                </a:solidFill>
              </a:rPr>
              <a:t>C</a:t>
            </a:r>
            <a:r>
              <a:rPr lang="en-US" dirty="0" smtClean="0"/>
              <a:t>ontained </a:t>
            </a:r>
            <a:r>
              <a:rPr lang="en-US" dirty="0" smtClean="0">
                <a:solidFill>
                  <a:srgbClr val="C00000"/>
                </a:solidFill>
              </a:rPr>
              <a:t>B</a:t>
            </a:r>
            <a:r>
              <a:rPr lang="en-US" dirty="0" smtClean="0"/>
              <a:t>reathing </a:t>
            </a:r>
            <a:r>
              <a:rPr lang="en-US" dirty="0" smtClean="0">
                <a:solidFill>
                  <a:srgbClr val="C00000"/>
                </a:solidFill>
              </a:rPr>
              <a:t>A</a:t>
            </a:r>
            <a:r>
              <a:rPr lang="en-US" dirty="0" smtClean="0"/>
              <a:t>pparatus) – may be required to enter some confined spaces or to perform a rescue.</a:t>
            </a:r>
          </a:p>
          <a:p>
            <a:r>
              <a:rPr lang="en-US" dirty="0" smtClean="0"/>
              <a:t>There are special guidelines that must be followed prior to wearing an SCBA.</a:t>
            </a:r>
            <a:endParaRPr lang="en-US" dirty="0"/>
          </a:p>
        </p:txBody>
      </p:sp>
      <p:sp>
        <p:nvSpPr>
          <p:cNvPr id="1030" name="AutoShape 6" descr="data:image/jpg;base64,/9j/4AAQSkZJRgABAQAAAQABAAD/2wBDAAkGBwgHBgkIBwgKCgkLDRYPDQwMDRsUFRAWIB0iIiAdHx8kKDQsJCYxJx8fLT0tMTU3Ojo6Iys/RD84QzQ5Ojf/2wBDAQoKCg0MDRoPDxo3JR8lNzc3Nzc3Nzc3Nzc3Nzc3Nzc3Nzc3Nzc3Nzc3Nzc3Nzc3Nzc3Nzc3Nzc3Nzc3Nzc3Nzf/wAARCABeAF4DASIAAhEBAxEB/8QAHAAAAgIDAQEAAAAAAAAAAAAAAAYFBwMECAEC/8QAOhAAAgEDAwIFAQUGBAcAAAAAAQIDAAQRBRIhBjETIkFRcQcyYYGRoRQkQrHR4RUWUpIjJTNTYqLB/8QAGAEBAQEBAQAAAAAAAAAAAAAAAAECAwT/xAAcEQEBAAMBAQEBAAAAAAAAAAAAAQIRITESQQP/2gAMAwEAAhEDEQA/ALxooooCiiigKKKKAqNm17S4ZWje9iDL9rBJA+SOKWOu+p5o1j0jQY3u76WYLMsXZYwfOpbPlJ7Z9MnkHFS8djoJgXOlQr5f4o1LL8nJP60E9DNFcRLLBIkkbDKujAg/BrJVXXXW9t0ZruoWU1rcvpjIstoP4mchdwUseV78+hFP3Tut2nUOkwajYsfDkHmVvtRsO6n7xQSdFFFAUUUUBRRRQFQPWmtR6JoF1P4uy4dCkABG7eRgEfHf8KnqpvrZpbm21GeZfEkhvpI0eTJ2pvcADJwAAp7e+T3FB89E28qaKtyrkvc+djIxOwZOFGfu5+TTTGJSpLXIJAxjaaWehi3+AwrKc7cpwc9iR/8AKY4Xb9nYkcn/AMT602uOFy8KX1Ftmueni0oRmglDIw9M8fyP8qy/RbXFsbh9LmP/AArxgUJP2ZMcD8RgfIFZeuz/AMhnC5Gdp/UUnLplzoMmnXcTkxXlvFeW0nbDYBK/Kt+hHvVnWfHSlFaumXiahp1teR/YniWQfdkZraqKKKKKAoorxiFBJIAHcmg8kdY0Z3YKqjJYnAAqk+rJLe40bUrqJt6PfyFHB7hpJTnPoOPk/dinTVusdK1Nb+wtb54RCfCechRG2eDhj3/DHv2qs9Z6mtJtCm0W3Fx47XjTRjZ5WVg2xf8AUeGA9qIx6Bq1xplmsEJijhKFgLhiWGSc5C8559uMD3qS/wAz3YBCXllg9wbd/wClZ/prpUN1DcX15bRzSLxFDJHuCHdg8H1yPX+tOnT8Nv8At00aKpjbxSIgPImHxgA5B7n27n0xVk21vKTaudb1e81XTXt9ltISBzAxzgHP2TzUNNqV5e2ltYG+lkt7ONI4Q6hREdg3AD7jkZPfFO/1D0+0i0a/ukto45oZk2MigYBx7d6X+k7O2m0ye81FJZgxREkXOY2ILE9/TyjmkZq2vpjNI/SFrDM26S3LRk+4PmX/ANWFNdJf09U2okt94aKW3hliOMZ2qEYkf7adKivGO1SfYVBSaw0kp8NGCDuQO1QX1BveoNIhn1C0vIxp7KkQgCjcrscE5Iyc9uD61XNhpN9rMe+5lleFDtHJKg+oUdq4f1mWX7qOmGp+bXKNUtzgNdQ7/wDT4y5/nUT1jqc7dM38EEkdtJJFsWaU5RgTggEepziq3HS1kkhElpKwz9ouR/aozVLZ9HGbZ5I0dvKCfK3yOxrGEtvMlymp2NLUo4LbToVidZAGPiXBU4ZucgEjnHrj3+KjdNdPAv2ZJTJKgW3cDG2TepznPBxj8xX1qlxLezxSzE+Ht8i+iknJ4+cj8BU5Pp3hfTC1uBjdc6jM2QPsgIFx+aGvX+OM9OnQMYttEmku3WGN1JaaWQMrEO2Tvzhvnj8e9TllqWl2+ovcNqtiY2RxkTN3LKRncT7HscfcKiNO1SPVreC+BC+LDECvsyxqGH+4EV9x6dpcFwZkQb8ghM+VT7gUlLeafPX907aBeOxSSFtscRwGGGXGfwPNKvTfVNnbW/8Ahstu6FnLeIo3AlvQj8hU51lE91o0scAJYHefN6L5j+gNIGk29/NJ4+mRRh7eBp3diMKqk5J3cZ54A9qm5JumravnQTHFrUNgigPa6fufae2+QYGPhAfxpoqm+lOu7mDUke8gSd7qRY5m2hWVQdq7SBzgEcH29DVyVI3lj830h/Vu7gGhQWZlAne6icR+pUNyT+YpS0LUkstOeF1BdJDtX1bNWL1l07HrWm3HhL+9eHhMsQGwfXAPPfGPWqQW5dNTeGYPvEe92du3Pt+mKzcfrlJddieF9Ot8s28mXeGP38dviofrS7aY26hx5idqk/ZA/uTWzJe24k/bAkwYHAYRMy4APPA4HzUDrF6jP4sccUvixsqtjIByOfnmt3GesS1qXKL4Ft58EoT+Zqft7uSf6e32nLHI0llfLdCTjaqNGQR37grn8agLyQMkGwAARgD1yABX2LuKHSZY4RILiSQiZzt2lcYAHGfU5+at8JrfTB0ndi4thbQPzE5Cg8YGc00CCQSBi3bjmqttppNMvYrmGRoySCfD7EH7sc/2/GrMn6hRNANx+7eP4W4EKfDLYz77sd/SsrZrlRfVmpnTrJ1LgtOjwhc4xuXBP4D+dLJedpbS1SZoo2RYzhiu5Ww2GGcEZ5+awQLJc6vb3fUyym0mbO5gVBHpgceXkZx6Zrc1pvGuJRbTBo47lPC8JwyjKntgkenoaaXXN7MfQ+hTy9YWFvejw40/eCG/jVfMMe+SB+tXzmucr/Vby902LT51LmD/AKYMZDgfecdhT39Gm1F7jUBd3Uz20UaqkEkxbaxJ5CntwKqLTqs/qf0ukUFxr1i2z7P7VFtBDc4Dj2I3c+/f0qzKx3EEVzBJBcRrJFIpV0cZDA9wRQc4QW0EkaSOZTIB5cbOfbuc/pUloQtoLG8SQWyyzuHtri7dki3JjeCQpBO047etWg3026e8beqXSR/9lZyE+Pf9aYYtE0uLT4tPXT7Y2cXKQtGGVT74Pryee/NZn1d/Te8ZZcfXMmrrd3ExuLe1J3clUjJHPPGB2rBpuk6rfXDbNKvpMjkRW0jZ/IV1giLGioihVUYCjgAV7itMXt25osTFYSXMOt6Pds0m1UaS2K+Fg5OQ47HjtipmHX4QiqIdgMrFsKv2Occe/b1q/ZI0lRo5FDowIZWGQQe4IqIXpLptJDIug6WHznd+yR/0oXvaojSj1DZyLd6fol3dzEbVDWkrLtPJIwPjHNY7zTupNRnuJrjQNRS5nlViiWcm0YVhxx8V0mAAMDtXuKDme36T6rVt0eiahweN1vt/pVz/AEy0W/0nQ2fVQVubltxjdfNGoyACfzOPTNOOB7UUH//Z">
            <a:hlinkClick r:id="rId2"/>
          </p:cNvPr>
          <p:cNvSpPr>
            <a:spLocks noChangeAspect="1" noChangeArrowheads="1"/>
          </p:cNvSpPr>
          <p:nvPr/>
        </p:nvSpPr>
        <p:spPr bwMode="auto">
          <a:xfrm>
            <a:off x="155575" y="-427038"/>
            <a:ext cx="89535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scba.jpg me image by sprthg2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416501"/>
            <a:ext cx="3499008" cy="5144415"/>
          </a:xfrm>
          <a:prstGeom prst="rect">
            <a:avLst/>
          </a:prstGeom>
          <a:noFill/>
        </p:spPr>
      </p:pic>
      <p:sp>
        <p:nvSpPr>
          <p:cNvPr id="4" name="Slide Number Placeholder 3"/>
          <p:cNvSpPr>
            <a:spLocks noGrp="1"/>
          </p:cNvSpPr>
          <p:nvPr>
            <p:ph type="sldNum" sz="quarter" idx="12"/>
          </p:nvPr>
        </p:nvSpPr>
        <p:spPr/>
        <p:txBody>
          <a:bodyPr/>
          <a:lstStyle/>
          <a:p>
            <a:fld id="{AC7C9944-90CD-4378-BA8D-29F66CD2DE16}"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b="1" dirty="0" smtClean="0">
                <a:effectLst>
                  <a:outerShdw blurRad="38100" dist="38100" dir="2700000" algn="tl">
                    <a:srgbClr val="000000">
                      <a:alpha val="43137"/>
                    </a:srgbClr>
                  </a:outerShdw>
                </a:effectLst>
              </a:rPr>
              <a:t>SCBA Wearer Requirements</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935480"/>
            <a:ext cx="4267200" cy="4389120"/>
          </a:xfrm>
        </p:spPr>
        <p:txBody>
          <a:bodyPr/>
          <a:lstStyle/>
          <a:p>
            <a:r>
              <a:rPr lang="en-US" dirty="0" smtClean="0"/>
              <a:t>In order to wear a SCBA a rescuer would have to provide a Respirator Clearance or Physician Approval prior to wearing a SCBA.</a:t>
            </a:r>
          </a:p>
          <a:p>
            <a:r>
              <a:rPr lang="en-US" dirty="0" smtClean="0"/>
              <a:t>After the Respirator Clearance the Rescuer would have to be Fit Tested for the SCBA Unit.</a:t>
            </a:r>
          </a:p>
        </p:txBody>
      </p:sp>
      <p:pic>
        <p:nvPicPr>
          <p:cNvPr id="6" name="Picture 8" descr="http://www.wassaicfirerescue.com/lg_airpak75.jpg"/>
          <p:cNvPicPr>
            <a:picLocks noChangeAspect="1" noChangeArrowheads="1"/>
          </p:cNvPicPr>
          <p:nvPr/>
        </p:nvPicPr>
        <p:blipFill>
          <a:blip r:embed="rId2" cstate="print"/>
          <a:srcRect/>
          <a:stretch>
            <a:fillRect/>
          </a:stretch>
        </p:blipFill>
        <p:spPr bwMode="auto">
          <a:xfrm>
            <a:off x="4953000" y="2286000"/>
            <a:ext cx="3505200" cy="3505200"/>
          </a:xfrm>
          <a:prstGeom prst="rect">
            <a:avLst/>
          </a:prstGeom>
          <a:noFill/>
        </p:spPr>
      </p:pic>
      <p:sp>
        <p:nvSpPr>
          <p:cNvPr id="2" name="Slide Number Placeholder 1"/>
          <p:cNvSpPr>
            <a:spLocks noGrp="1"/>
          </p:cNvSpPr>
          <p:nvPr>
            <p:ph type="sldNum" sz="quarter" idx="12"/>
          </p:nvPr>
        </p:nvSpPr>
        <p:spPr/>
        <p:txBody>
          <a:bodyPr/>
          <a:lstStyle/>
          <a:p>
            <a:fld id="{AC7C9944-90CD-4378-BA8D-29F66CD2DE16}"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Rescue Equipment</a:t>
            </a:r>
            <a:endParaRPr lang="en-US" b="1" dirty="0"/>
          </a:p>
        </p:txBody>
      </p:sp>
      <p:sp>
        <p:nvSpPr>
          <p:cNvPr id="3" name="Content Placeholder 2"/>
          <p:cNvSpPr>
            <a:spLocks noGrp="1"/>
          </p:cNvSpPr>
          <p:nvPr>
            <p:ph idx="1"/>
          </p:nvPr>
        </p:nvSpPr>
        <p:spPr/>
        <p:txBody>
          <a:bodyPr>
            <a:normAutofit fontScale="92500"/>
          </a:bodyPr>
          <a:lstStyle/>
          <a:p>
            <a:r>
              <a:rPr lang="en-US" dirty="0" smtClean="0"/>
              <a:t>As you can see, there are numerous types of rescue equipment that is available to assist with rescues.</a:t>
            </a:r>
          </a:p>
          <a:p>
            <a:r>
              <a:rPr lang="en-US" dirty="0" smtClean="0"/>
              <a:t>Each confined space must be evaluated to determine what type of equipment is required to perform a rescue should it become necessary.</a:t>
            </a:r>
          </a:p>
          <a:p>
            <a:r>
              <a:rPr lang="en-US" dirty="0" smtClean="0"/>
              <a:t>If outside resources, such as the Fire Department, are utilized to perform confined space rescues, the agency should be given access to your facility to enable them to:</a:t>
            </a:r>
          </a:p>
          <a:p>
            <a:pPr lvl="1"/>
            <a:r>
              <a:rPr lang="en-US" dirty="0" smtClean="0"/>
              <a:t>Be aware of the types of confined spaces you have</a:t>
            </a:r>
          </a:p>
          <a:p>
            <a:pPr lvl="1"/>
            <a:r>
              <a:rPr lang="en-US" dirty="0" smtClean="0"/>
              <a:t>Determine the types of equipment and rescue techniques they will  need to perform a rescue</a:t>
            </a:r>
            <a:endParaRPr lang="en-US"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14400"/>
            <a:ext cx="7772400" cy="1470025"/>
          </a:xfrm>
        </p:spPr>
        <p:txBody>
          <a:bodyPr>
            <a:normAutofit fontScale="90000"/>
          </a:bodyPr>
          <a:lstStyle/>
          <a:p>
            <a:pPr algn="ctr">
              <a:lnSpc>
                <a:spcPct val="100000"/>
              </a:lnSpc>
            </a:pPr>
            <a:r>
              <a:rPr lang="en-US" dirty="0" smtClean="0">
                <a:solidFill>
                  <a:schemeClr val="tx1"/>
                </a:solidFill>
              </a:rPr>
              <a:t>Commanding the Confined Space Rescue</a:t>
            </a:r>
          </a:p>
        </p:txBody>
      </p:sp>
      <p:sp>
        <p:nvSpPr>
          <p:cNvPr id="4" name="TextBox 3"/>
          <p:cNvSpPr txBox="1"/>
          <p:nvPr/>
        </p:nvSpPr>
        <p:spPr>
          <a:xfrm>
            <a:off x="609600" y="2667000"/>
            <a:ext cx="7772400" cy="3416320"/>
          </a:xfrm>
          <a:prstGeom prst="rect">
            <a:avLst/>
          </a:prstGeom>
          <a:noFill/>
        </p:spPr>
        <p:txBody>
          <a:bodyPr wrap="square" rtlCol="0">
            <a:spAutoFit/>
          </a:bodyPr>
          <a:lstStyle/>
          <a:p>
            <a:pPr marL="461963" indent="-461963">
              <a:lnSpc>
                <a:spcPct val="100000"/>
              </a:lnSpc>
              <a:buFont typeface="Wingdings" pitchFamily="2" charset="2"/>
              <a:buChar char="q"/>
            </a:pPr>
            <a:r>
              <a:rPr lang="en-US" sz="2400" b="1" i="1" dirty="0" smtClean="0"/>
              <a:t>If you are part of a rescue team at your facility, you must be familiar with your rescue plan. Let’s discuss some key points associated with a rescue plan and points that need to be considered to keep rescuers safe.</a:t>
            </a:r>
          </a:p>
          <a:p>
            <a:pPr marL="461963" indent="-461963">
              <a:lnSpc>
                <a:spcPct val="100000"/>
              </a:lnSpc>
              <a:buFont typeface="Wingdings" pitchFamily="2" charset="2"/>
              <a:buChar char="q"/>
            </a:pPr>
            <a:r>
              <a:rPr lang="en-US" sz="2400" b="1" i="1" dirty="0" smtClean="0"/>
              <a:t>A confined space rescue will still have roles that must be filled during the rescue.</a:t>
            </a:r>
          </a:p>
          <a:p>
            <a:pPr marL="461963" indent="-461963">
              <a:lnSpc>
                <a:spcPct val="100000"/>
              </a:lnSpc>
              <a:buFont typeface="Wingdings" pitchFamily="2" charset="2"/>
              <a:buChar char="q"/>
            </a:pPr>
            <a:r>
              <a:rPr lang="en-US" sz="2400" b="1" i="1" dirty="0" smtClean="0"/>
              <a:t>A Rescue Team will have an Incident Command Supervisor.</a:t>
            </a:r>
            <a:endParaRPr lang="en-US" sz="2400" b="1" i="1" dirty="0"/>
          </a:p>
        </p:txBody>
      </p:sp>
      <p:sp>
        <p:nvSpPr>
          <p:cNvPr id="2" name="Slide Number Placeholder 1"/>
          <p:cNvSpPr>
            <a:spLocks noGrp="1"/>
          </p:cNvSpPr>
          <p:nvPr>
            <p:ph type="sldNum" sz="quarter" idx="12"/>
          </p:nvPr>
        </p:nvSpPr>
        <p:spPr/>
        <p:txBody>
          <a:bodyPr/>
          <a:lstStyle/>
          <a:p>
            <a:fld id="{AC7C9944-90CD-4378-BA8D-29F66CD2DE16}" type="slidenum">
              <a:rPr lang="en-US" smtClean="0"/>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Roles </a:t>
            </a:r>
            <a:endParaRPr lang="en-US" b="1" dirty="0"/>
          </a:p>
        </p:txBody>
      </p:sp>
      <p:sp>
        <p:nvSpPr>
          <p:cNvPr id="3" name="Content Placeholder 2"/>
          <p:cNvSpPr>
            <a:spLocks noGrp="1"/>
          </p:cNvSpPr>
          <p:nvPr>
            <p:ph idx="1"/>
          </p:nvPr>
        </p:nvSpPr>
        <p:spPr>
          <a:xfrm>
            <a:off x="381000" y="1676400"/>
            <a:ext cx="8229600" cy="4389120"/>
          </a:xfrm>
        </p:spPr>
        <p:txBody>
          <a:bodyPr>
            <a:normAutofit/>
          </a:bodyPr>
          <a:lstStyle/>
          <a:p>
            <a:r>
              <a:rPr lang="en-US" dirty="0" smtClean="0"/>
              <a:t>Remember that the same roles apply in a confined space rescue that apply to a normal confined space entry.</a:t>
            </a:r>
          </a:p>
          <a:p>
            <a:pPr lvl="1">
              <a:buFont typeface="Wingdings" pitchFamily="2" charset="2"/>
              <a:buChar char="Ø"/>
            </a:pPr>
            <a:r>
              <a:rPr lang="en-US" dirty="0" smtClean="0"/>
              <a:t>Entry Supervisor</a:t>
            </a:r>
          </a:p>
          <a:p>
            <a:pPr lvl="1">
              <a:buFont typeface="Wingdings" pitchFamily="2" charset="2"/>
              <a:buChar char="Ø"/>
            </a:pPr>
            <a:r>
              <a:rPr lang="en-US" dirty="0" smtClean="0"/>
              <a:t>Attendant</a:t>
            </a:r>
          </a:p>
          <a:p>
            <a:pPr lvl="1">
              <a:buFont typeface="Wingdings" pitchFamily="2" charset="2"/>
              <a:buChar char="Ø"/>
            </a:pPr>
            <a:r>
              <a:rPr lang="en-US" dirty="0" smtClean="0"/>
              <a:t>Entrant, Primary</a:t>
            </a:r>
          </a:p>
          <a:p>
            <a:pPr lvl="1">
              <a:buFont typeface="Wingdings" pitchFamily="2" charset="2"/>
              <a:buChar char="Ø"/>
            </a:pPr>
            <a:r>
              <a:rPr lang="en-US" dirty="0" smtClean="0"/>
              <a:t>Entrant, Standby</a:t>
            </a:r>
          </a:p>
          <a:p>
            <a:r>
              <a:rPr lang="en-US" dirty="0" smtClean="0"/>
              <a:t>With a confined space rescue, there is an additional role that is assigned -</a:t>
            </a:r>
          </a:p>
          <a:p>
            <a:pPr lvl="1">
              <a:buFont typeface="Wingdings" pitchFamily="2" charset="2"/>
              <a:buChar char="Ø"/>
            </a:pPr>
            <a:r>
              <a:rPr lang="en-US" dirty="0" smtClean="0"/>
              <a:t>Incident Commander</a:t>
            </a:r>
          </a:p>
          <a:p>
            <a:endParaRPr lang="en-US"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2400" dirty="0" smtClean="0">
                <a:solidFill>
                  <a:srgbClr val="C00000"/>
                </a:solidFill>
              </a:rPr>
              <a:t>(Incident Commander)</a:t>
            </a:r>
            <a:r>
              <a:rPr lang="en-US" dirty="0" smtClean="0">
                <a:solidFill>
                  <a:srgbClr val="C00000"/>
                </a:solidFill>
              </a:rPr>
              <a:t/>
            </a:r>
            <a:br>
              <a:rPr lang="en-US" dirty="0" smtClean="0">
                <a:solidFill>
                  <a:srgbClr val="C00000"/>
                </a:solidFill>
              </a:rPr>
            </a:br>
            <a:r>
              <a:rPr lang="en-US" dirty="0" smtClean="0">
                <a:solidFill>
                  <a:srgbClr val="C00000"/>
                </a:solidFill>
              </a:rPr>
              <a:t>IC Priorities</a:t>
            </a:r>
          </a:p>
        </p:txBody>
      </p:sp>
      <p:sp>
        <p:nvSpPr>
          <p:cNvPr id="5123" name="Rectangle 3"/>
          <p:cNvSpPr>
            <a:spLocks noGrp="1" noChangeArrowheads="1"/>
          </p:cNvSpPr>
          <p:nvPr>
            <p:ph type="body" idx="1"/>
          </p:nvPr>
        </p:nvSpPr>
        <p:spPr>
          <a:xfrm>
            <a:off x="457200" y="1981200"/>
            <a:ext cx="8229600" cy="2560320"/>
          </a:xfrm>
        </p:spPr>
        <p:txBody>
          <a:bodyPr>
            <a:normAutofit fontScale="55000" lnSpcReduction="20000"/>
          </a:bodyPr>
          <a:lstStyle/>
          <a:p>
            <a:pPr marL="461963" indent="-461963">
              <a:lnSpc>
                <a:spcPct val="120000"/>
              </a:lnSpc>
              <a:spcBef>
                <a:spcPts val="0"/>
              </a:spcBef>
            </a:pPr>
            <a:r>
              <a:rPr lang="en-US" sz="3800" dirty="0" smtClean="0">
                <a:solidFill>
                  <a:schemeClr val="tx1"/>
                </a:solidFill>
              </a:rPr>
              <a:t>A </a:t>
            </a:r>
            <a:r>
              <a:rPr lang="en-US" sz="3800" dirty="0" smtClean="0"/>
              <a:t>C</a:t>
            </a:r>
            <a:r>
              <a:rPr lang="en-US" sz="3800" dirty="0" smtClean="0">
                <a:solidFill>
                  <a:schemeClr val="tx1"/>
                </a:solidFill>
              </a:rPr>
              <a:t>onfined Space Rescue Scene will have a Incident Commander. The priorities of the IC are mainly:</a:t>
            </a:r>
          </a:p>
          <a:p>
            <a:pPr marL="914400" lvl="3" indent="-404813">
              <a:lnSpc>
                <a:spcPct val="120000"/>
              </a:lnSpc>
              <a:spcBef>
                <a:spcPts val="0"/>
              </a:spcBef>
              <a:buSzPct val="99000"/>
              <a:buNone/>
            </a:pPr>
            <a:r>
              <a:rPr lang="en-US" sz="3200" dirty="0" smtClean="0">
                <a:solidFill>
                  <a:schemeClr val="tx1"/>
                </a:solidFill>
              </a:rPr>
              <a:t>1.	Responder safety</a:t>
            </a:r>
          </a:p>
          <a:p>
            <a:pPr marL="914400" lvl="3" indent="-404813">
              <a:lnSpc>
                <a:spcPct val="120000"/>
              </a:lnSpc>
              <a:spcBef>
                <a:spcPts val="0"/>
              </a:spcBef>
              <a:buSzPct val="99000"/>
              <a:buNone/>
            </a:pPr>
            <a:r>
              <a:rPr lang="en-US" sz="3200" dirty="0" smtClean="0"/>
              <a:t>2.	Safety of the victim</a:t>
            </a:r>
          </a:p>
          <a:p>
            <a:pPr marL="914400" lvl="3" indent="-404813">
              <a:lnSpc>
                <a:spcPct val="120000"/>
              </a:lnSpc>
              <a:spcBef>
                <a:spcPts val="0"/>
              </a:spcBef>
              <a:buSzPct val="100000"/>
              <a:buNone/>
            </a:pPr>
            <a:r>
              <a:rPr lang="en-US" sz="3200" dirty="0" smtClean="0"/>
              <a:t>3.	Assessment of the situation</a:t>
            </a:r>
          </a:p>
          <a:p>
            <a:pPr marL="914400" lvl="3" indent="-404813">
              <a:lnSpc>
                <a:spcPct val="120000"/>
              </a:lnSpc>
              <a:spcBef>
                <a:spcPts val="0"/>
              </a:spcBef>
              <a:buSzPct val="100000"/>
              <a:buNone/>
            </a:pPr>
            <a:r>
              <a:rPr lang="en-US" sz="3200" dirty="0" smtClean="0"/>
              <a:t>4.	Type of Rescue</a:t>
            </a:r>
          </a:p>
          <a:p>
            <a:pPr marL="914400" lvl="3" indent="-404813">
              <a:lnSpc>
                <a:spcPct val="120000"/>
              </a:lnSpc>
              <a:spcBef>
                <a:spcPts val="0"/>
              </a:spcBef>
              <a:buSzPct val="100000"/>
              <a:buNone/>
            </a:pPr>
            <a:r>
              <a:rPr lang="en-US" sz="3200" dirty="0" smtClean="0"/>
              <a:t>5.	Development of the rescue plan</a:t>
            </a:r>
          </a:p>
          <a:p>
            <a:pPr marL="914400" lvl="3" indent="-404813">
              <a:lnSpc>
                <a:spcPct val="120000"/>
              </a:lnSpc>
              <a:spcBef>
                <a:spcPts val="0"/>
              </a:spcBef>
              <a:buSzPct val="100000"/>
              <a:buNone/>
            </a:pPr>
            <a:r>
              <a:rPr lang="en-US" sz="3200" dirty="0" smtClean="0">
                <a:solidFill>
                  <a:schemeClr val="tx1"/>
                </a:solidFill>
              </a:rPr>
              <a:t>6.	General public control and safety</a:t>
            </a:r>
          </a:p>
        </p:txBody>
      </p:sp>
      <p:sp>
        <p:nvSpPr>
          <p:cNvPr id="4" name="TextBox 3"/>
          <p:cNvSpPr txBox="1"/>
          <p:nvPr/>
        </p:nvSpPr>
        <p:spPr>
          <a:xfrm>
            <a:off x="685800" y="4953000"/>
            <a:ext cx="7239000" cy="1077218"/>
          </a:xfrm>
          <a:prstGeom prst="rect">
            <a:avLst/>
          </a:prstGeom>
          <a:noFill/>
        </p:spPr>
        <p:txBody>
          <a:bodyPr wrap="square" rtlCol="0">
            <a:spAutoFit/>
          </a:bodyPr>
          <a:lstStyle/>
          <a:p>
            <a:pPr marL="0" lvl="1" algn="ctr"/>
            <a:r>
              <a:rPr lang="en-US" sz="3200" dirty="0" smtClean="0">
                <a:solidFill>
                  <a:srgbClr val="FF0000"/>
                </a:solidFill>
              </a:rPr>
              <a:t>Must keep in mind that 60% of fatalities are would be rescuers</a:t>
            </a:r>
          </a:p>
        </p:txBody>
      </p:sp>
      <p:sp>
        <p:nvSpPr>
          <p:cNvPr id="2" name="Slide Number Placeholder 1"/>
          <p:cNvSpPr>
            <a:spLocks noGrp="1"/>
          </p:cNvSpPr>
          <p:nvPr>
            <p:ph type="sldNum" sz="quarter" idx="12"/>
          </p:nvPr>
        </p:nvSpPr>
        <p:spPr/>
        <p:txBody>
          <a:bodyPr/>
          <a:lstStyle/>
          <a:p>
            <a:fld id="{AC7C9944-90CD-4378-BA8D-29F66CD2DE16}"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Responder Safety</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Assessment of the situation and confined space</a:t>
            </a:r>
          </a:p>
          <a:p>
            <a:pPr marL="798513" lvl="1" indent="-452438">
              <a:spcBef>
                <a:spcPts val="0"/>
              </a:spcBef>
            </a:pPr>
            <a:r>
              <a:rPr lang="en-US" dirty="0" smtClean="0"/>
              <a:t>What PPE will be required</a:t>
            </a:r>
          </a:p>
          <a:p>
            <a:pPr marL="798513" lvl="1" indent="-457200">
              <a:spcBef>
                <a:spcPts val="0"/>
              </a:spcBef>
            </a:pPr>
            <a:r>
              <a:rPr lang="en-US" dirty="0" smtClean="0"/>
              <a:t>Obtain air monitoring samples</a:t>
            </a:r>
          </a:p>
          <a:p>
            <a:pPr marL="798513" lvl="1" indent="-457200">
              <a:spcBef>
                <a:spcPts val="0"/>
              </a:spcBef>
            </a:pPr>
            <a:r>
              <a:rPr lang="en-US" dirty="0" smtClean="0"/>
              <a:t>Assess hazards</a:t>
            </a:r>
          </a:p>
          <a:p>
            <a:pPr marL="798513" lvl="1" indent="-457200">
              <a:spcBef>
                <a:spcPts val="0"/>
              </a:spcBef>
            </a:pPr>
            <a:r>
              <a:rPr lang="en-US" dirty="0" smtClean="0"/>
              <a:t>Characteristics of space</a:t>
            </a:r>
          </a:p>
          <a:p>
            <a:pPr>
              <a:lnSpc>
                <a:spcPct val="100000"/>
              </a:lnSpc>
              <a:spcBef>
                <a:spcPts val="0"/>
              </a:spcBef>
            </a:pPr>
            <a:r>
              <a:rPr lang="en-US" dirty="0" smtClean="0"/>
              <a:t>Hazard Mitigation</a:t>
            </a:r>
          </a:p>
          <a:p>
            <a:pPr lvl="1">
              <a:lnSpc>
                <a:spcPct val="100000"/>
              </a:lnSpc>
              <a:spcBef>
                <a:spcPts val="0"/>
              </a:spcBef>
              <a:buFont typeface="Arial" pitchFamily="34" charset="0"/>
              <a:buChar char="•"/>
            </a:pPr>
            <a:r>
              <a:rPr lang="en-US" dirty="0" smtClean="0"/>
              <a:t>Avoid the hazard</a:t>
            </a:r>
          </a:p>
          <a:p>
            <a:pPr lvl="1">
              <a:lnSpc>
                <a:spcPct val="100000"/>
              </a:lnSpc>
              <a:spcBef>
                <a:spcPts val="0"/>
              </a:spcBef>
              <a:buFont typeface="Arial" pitchFamily="34" charset="0"/>
              <a:buChar char="•"/>
            </a:pPr>
            <a:r>
              <a:rPr lang="en-US" dirty="0" smtClean="0"/>
              <a:t>Remove the hazard</a:t>
            </a:r>
          </a:p>
          <a:p>
            <a:pPr lvl="1">
              <a:lnSpc>
                <a:spcPct val="100000"/>
              </a:lnSpc>
              <a:spcBef>
                <a:spcPts val="0"/>
              </a:spcBef>
              <a:buFont typeface="Arial" pitchFamily="34" charset="0"/>
              <a:buChar char="•"/>
            </a:pPr>
            <a:r>
              <a:rPr lang="en-US" dirty="0" smtClean="0"/>
              <a:t>Control the hazard</a:t>
            </a:r>
          </a:p>
          <a:p>
            <a:pPr lvl="1">
              <a:lnSpc>
                <a:spcPct val="100000"/>
              </a:lnSpc>
              <a:spcBef>
                <a:spcPts val="0"/>
              </a:spcBef>
              <a:buFont typeface="Arial" pitchFamily="34" charset="0"/>
              <a:buChar char="•"/>
            </a:pPr>
            <a:r>
              <a:rPr lang="en-US" dirty="0" smtClean="0"/>
              <a:t>Use personal protective equipment</a:t>
            </a:r>
          </a:p>
          <a:p>
            <a:endParaRPr lang="en-US"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Safety of the Victim </a:t>
            </a:r>
            <a:endParaRPr lang="en-US" dirty="0"/>
          </a:p>
        </p:txBody>
      </p:sp>
      <p:sp>
        <p:nvSpPr>
          <p:cNvPr id="3" name="Content Placeholder 2"/>
          <p:cNvSpPr>
            <a:spLocks noGrp="1"/>
          </p:cNvSpPr>
          <p:nvPr>
            <p:ph idx="1"/>
          </p:nvPr>
        </p:nvSpPr>
        <p:spPr/>
        <p:txBody>
          <a:bodyPr/>
          <a:lstStyle/>
          <a:p>
            <a:r>
              <a:rPr lang="en-US" dirty="0" smtClean="0"/>
              <a:t>Is the victim conscious?</a:t>
            </a:r>
          </a:p>
          <a:p>
            <a:r>
              <a:rPr lang="en-US" dirty="0" smtClean="0"/>
              <a:t>Is the Victim unconscious?</a:t>
            </a:r>
          </a:p>
          <a:p>
            <a:r>
              <a:rPr lang="en-US" dirty="0" smtClean="0"/>
              <a:t>Will medical attention be required?</a:t>
            </a:r>
          </a:p>
          <a:p>
            <a:r>
              <a:rPr lang="en-US" dirty="0" smtClean="0"/>
              <a:t>Will medical personnel need to be notified?</a:t>
            </a:r>
          </a:p>
          <a:p>
            <a:r>
              <a:rPr lang="en-US" dirty="0" smtClean="0"/>
              <a:t>What type of rescue equipment will be required to safely remove the victim?</a:t>
            </a:r>
            <a:endParaRPr lang="en-US" dirty="0"/>
          </a:p>
          <a:p>
            <a:r>
              <a:rPr lang="en-US" dirty="0" smtClean="0"/>
              <a:t>Is there a timeline associated with the rescue because of the condition of the victim?</a:t>
            </a:r>
          </a:p>
        </p:txBody>
      </p:sp>
      <p:sp>
        <p:nvSpPr>
          <p:cNvPr id="4" name="Slide Number Placeholder 3"/>
          <p:cNvSpPr>
            <a:spLocks noGrp="1"/>
          </p:cNvSpPr>
          <p:nvPr>
            <p:ph type="sldNum" sz="quarter" idx="12"/>
          </p:nvPr>
        </p:nvSpPr>
        <p:spPr/>
        <p:txBody>
          <a:bodyPr/>
          <a:lstStyle/>
          <a:p>
            <a:fld id="{AC7C9944-90CD-4378-BA8D-29F66CD2DE16}"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Assessment of the Situation</a:t>
            </a:r>
            <a:endParaRPr lang="en-US" dirty="0"/>
          </a:p>
        </p:txBody>
      </p:sp>
      <p:sp>
        <p:nvSpPr>
          <p:cNvPr id="3" name="Content Placeholder 2"/>
          <p:cNvSpPr>
            <a:spLocks noGrp="1"/>
          </p:cNvSpPr>
          <p:nvPr>
            <p:ph idx="1"/>
          </p:nvPr>
        </p:nvSpPr>
        <p:spPr/>
        <p:txBody>
          <a:bodyPr>
            <a:normAutofit/>
          </a:bodyPr>
          <a:lstStyle/>
          <a:p>
            <a:pPr>
              <a:spcBef>
                <a:spcPts val="0"/>
              </a:spcBef>
              <a:buFont typeface="Arial" pitchFamily="34" charset="0"/>
              <a:buChar char="•"/>
            </a:pPr>
            <a:r>
              <a:rPr lang="en-US" dirty="0" smtClean="0"/>
              <a:t>Hazards Present</a:t>
            </a:r>
          </a:p>
          <a:p>
            <a:pPr lvl="1">
              <a:spcBef>
                <a:spcPts val="0"/>
              </a:spcBef>
              <a:buFont typeface="Arial" pitchFamily="34" charset="0"/>
              <a:buChar char="•"/>
            </a:pPr>
            <a:r>
              <a:rPr lang="en-US" dirty="0" smtClean="0"/>
              <a:t>Atmospheric</a:t>
            </a:r>
          </a:p>
          <a:p>
            <a:pPr lvl="1">
              <a:spcBef>
                <a:spcPts val="0"/>
              </a:spcBef>
              <a:buFont typeface="Arial" pitchFamily="34" charset="0"/>
              <a:buChar char="•"/>
            </a:pPr>
            <a:r>
              <a:rPr lang="en-US" dirty="0" smtClean="0"/>
              <a:t>Energy Sources</a:t>
            </a:r>
          </a:p>
          <a:p>
            <a:pPr lvl="1">
              <a:spcBef>
                <a:spcPts val="0"/>
              </a:spcBef>
              <a:buFont typeface="Arial" pitchFamily="34" charset="0"/>
              <a:buChar char="•"/>
            </a:pPr>
            <a:r>
              <a:rPr lang="en-US" dirty="0" smtClean="0"/>
              <a:t>Entrapment</a:t>
            </a:r>
          </a:p>
          <a:p>
            <a:pPr lvl="1">
              <a:spcBef>
                <a:spcPts val="0"/>
              </a:spcBef>
              <a:buFont typeface="Arial" pitchFamily="34" charset="0"/>
              <a:buChar char="•"/>
            </a:pPr>
            <a:r>
              <a:rPr lang="en-US" dirty="0" smtClean="0"/>
              <a:t>Fall</a:t>
            </a:r>
          </a:p>
          <a:p>
            <a:pPr lvl="1">
              <a:spcBef>
                <a:spcPts val="0"/>
              </a:spcBef>
              <a:buFont typeface="Arial" pitchFamily="34" charset="0"/>
              <a:buChar char="•"/>
            </a:pPr>
            <a:r>
              <a:rPr lang="en-US" dirty="0" smtClean="0"/>
              <a:t>Fire / Explosion</a:t>
            </a:r>
          </a:p>
          <a:p>
            <a:pPr lvl="1">
              <a:spcBef>
                <a:spcPts val="0"/>
              </a:spcBef>
              <a:buFont typeface="Arial" pitchFamily="34" charset="0"/>
              <a:buChar char="•"/>
            </a:pPr>
            <a:r>
              <a:rPr lang="en-US" dirty="0" smtClean="0"/>
              <a:t>Hazardous Material</a:t>
            </a:r>
          </a:p>
          <a:p>
            <a:pPr>
              <a:lnSpc>
                <a:spcPct val="100000"/>
              </a:lnSpc>
              <a:spcBef>
                <a:spcPts val="0"/>
              </a:spcBef>
              <a:buFont typeface="Arial" pitchFamily="34" charset="0"/>
              <a:buChar char="•"/>
            </a:pPr>
            <a:r>
              <a:rPr lang="en-US" dirty="0" smtClean="0"/>
              <a:t>Hazard Mitigation</a:t>
            </a:r>
          </a:p>
          <a:p>
            <a:pPr lvl="1">
              <a:lnSpc>
                <a:spcPct val="100000"/>
              </a:lnSpc>
              <a:spcBef>
                <a:spcPts val="0"/>
              </a:spcBef>
              <a:buFont typeface="Arial" pitchFamily="34" charset="0"/>
              <a:buChar char="•"/>
            </a:pPr>
            <a:r>
              <a:rPr lang="en-US" dirty="0" smtClean="0"/>
              <a:t>Risks associated with the rescue</a:t>
            </a:r>
          </a:p>
          <a:p>
            <a:pPr lvl="1">
              <a:lnSpc>
                <a:spcPct val="100000"/>
              </a:lnSpc>
              <a:spcBef>
                <a:spcPts val="0"/>
              </a:spcBef>
              <a:buFont typeface="Arial" pitchFamily="34" charset="0"/>
              <a:buChar char="•"/>
            </a:pPr>
            <a:r>
              <a:rPr lang="en-US" dirty="0" smtClean="0"/>
              <a:t>Length of time to implement any hazard controls</a:t>
            </a:r>
          </a:p>
          <a:p>
            <a:endParaRPr lang="en-US"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Assessment of the Situation</a:t>
            </a:r>
            <a:endParaRPr lang="en-US" dirty="0"/>
          </a:p>
        </p:txBody>
      </p:sp>
      <p:sp>
        <p:nvSpPr>
          <p:cNvPr id="3" name="Content Placeholder 2"/>
          <p:cNvSpPr>
            <a:spLocks noGrp="1"/>
          </p:cNvSpPr>
          <p:nvPr>
            <p:ph idx="1"/>
          </p:nvPr>
        </p:nvSpPr>
        <p:spPr/>
        <p:txBody>
          <a:bodyPr/>
          <a:lstStyle/>
          <a:p>
            <a:pPr>
              <a:spcBef>
                <a:spcPts val="0"/>
              </a:spcBef>
            </a:pPr>
            <a:r>
              <a:rPr lang="en-US" dirty="0" smtClean="0"/>
              <a:t>Distance required for rescue</a:t>
            </a:r>
          </a:p>
          <a:p>
            <a:pPr>
              <a:spcBef>
                <a:spcPts val="0"/>
              </a:spcBef>
            </a:pPr>
            <a:r>
              <a:rPr lang="en-US" dirty="0" smtClean="0"/>
              <a:t>Rescue Problem within Capabilities of the Department / Team</a:t>
            </a:r>
          </a:p>
          <a:p>
            <a:endParaRPr lang="en-US"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spcBef>
                <a:spcPts val="0"/>
              </a:spcBef>
              <a:buFont typeface="Wingdings" pitchFamily="2" charset="2"/>
              <a:buChar char="q"/>
            </a:pPr>
            <a:r>
              <a:rPr lang="en-US" sz="2000" dirty="0" smtClean="0">
                <a:solidFill>
                  <a:schemeClr val="tx1"/>
                </a:solidFill>
              </a:rPr>
              <a:t>You </a:t>
            </a:r>
            <a:r>
              <a:rPr lang="en-US" sz="2000" dirty="0">
                <a:solidFill>
                  <a:schemeClr val="tx1"/>
                </a:solidFill>
              </a:rPr>
              <a:t>have the right to a safe workplace. The Occupational Safety and Health Act of 1970 (OSHAct) was passed to prevent workers from being killed or seriously harmed at work. </a:t>
            </a:r>
            <a:endParaRPr lang="en-US" sz="2000" dirty="0" smtClean="0">
              <a:solidFill>
                <a:schemeClr val="tx1"/>
              </a:solidFill>
            </a:endParaRPr>
          </a:p>
          <a:p>
            <a:pPr>
              <a:lnSpc>
                <a:spcPct val="100000"/>
              </a:lnSpc>
              <a:spcBef>
                <a:spcPts val="0"/>
              </a:spcBef>
              <a:buFont typeface="Wingdings" pitchFamily="2" charset="2"/>
              <a:buChar char="q"/>
            </a:pPr>
            <a:r>
              <a:rPr lang="en-US" sz="2000" dirty="0" smtClean="0">
                <a:solidFill>
                  <a:schemeClr val="tx1"/>
                </a:solidFill>
              </a:rPr>
              <a:t>The </a:t>
            </a:r>
            <a:r>
              <a:rPr lang="en-US" sz="2000" dirty="0">
                <a:solidFill>
                  <a:schemeClr val="tx1"/>
                </a:solidFill>
              </a:rPr>
              <a:t>law requires that employers provide their employees with working conditions that are free of known dangers. The Act created the Occupational Safety and Health Administration (OSHA), which sets and enforces protective workplace safety and health standards. OSHA also provides information, training and assistance to workers and employers. </a:t>
            </a:r>
            <a:endParaRPr lang="en-US" sz="2000" dirty="0" smtClean="0">
              <a:solidFill>
                <a:schemeClr val="tx1"/>
              </a:solidFill>
            </a:endParaRPr>
          </a:p>
          <a:p>
            <a:pPr>
              <a:lnSpc>
                <a:spcPct val="100000"/>
              </a:lnSpc>
              <a:spcBef>
                <a:spcPts val="0"/>
              </a:spcBef>
              <a:buFont typeface="Wingdings" pitchFamily="2" charset="2"/>
              <a:buChar char="q"/>
            </a:pPr>
            <a:r>
              <a:rPr lang="en-US" sz="2000" dirty="0" smtClean="0">
                <a:solidFill>
                  <a:schemeClr val="tx1"/>
                </a:solidFill>
              </a:rPr>
              <a:t>Workers </a:t>
            </a:r>
            <a:r>
              <a:rPr lang="en-US" sz="2000" dirty="0">
                <a:solidFill>
                  <a:schemeClr val="tx1"/>
                </a:solidFill>
              </a:rPr>
              <a:t>may file a complaint to have OSHA inspect their workplace if they believe that their employer is not following OSHA standards or there are serious hazards</a:t>
            </a:r>
            <a:r>
              <a:rPr lang="en-US" sz="2000" dirty="0" smtClean="0">
                <a:solidFill>
                  <a:schemeClr val="tx1"/>
                </a:solidFill>
              </a:rPr>
              <a:t>.</a:t>
            </a:r>
            <a:endParaRPr lang="en-US" sz="2000" dirty="0">
              <a:solidFill>
                <a:schemeClr val="tx1"/>
              </a:solidFill>
            </a:endParaRPr>
          </a:p>
          <a:p>
            <a:pPr>
              <a:lnSpc>
                <a:spcPct val="100000"/>
              </a:lnSpc>
              <a:spcBef>
                <a:spcPts val="0"/>
              </a:spcBef>
            </a:pPr>
            <a:endParaRPr lang="en-US" sz="2000" dirty="0">
              <a:solidFill>
                <a:schemeClr val="tx1"/>
              </a:solidFill>
            </a:endParaRPr>
          </a:p>
        </p:txBody>
      </p:sp>
      <p:sp>
        <p:nvSpPr>
          <p:cNvPr id="2" name="Title 1"/>
          <p:cNvSpPr>
            <a:spLocks noGrp="1"/>
          </p:cNvSpPr>
          <p:nvPr>
            <p:ph type="title"/>
          </p:nvPr>
        </p:nvSpPr>
        <p:spPr>
          <a:xfrm>
            <a:off x="0" y="533400"/>
            <a:ext cx="9144000" cy="914400"/>
          </a:xfrm>
        </p:spPr>
        <p:txBody>
          <a:bodyPr>
            <a:normAutofit/>
          </a:bodyPr>
          <a:lstStyle/>
          <a:p>
            <a:pPr algn="ctr">
              <a:lnSpc>
                <a:spcPct val="100000"/>
              </a:lnSpc>
            </a:pPr>
            <a:r>
              <a:rPr lang="en-US" sz="4000" b="1" dirty="0" smtClean="0">
                <a:solidFill>
                  <a:schemeClr val="tx1"/>
                </a:solidFill>
              </a:rPr>
              <a:t>You have the right to a safe workplace </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AC7C9944-90CD-4378-BA8D-29F66CD2DE16}" type="slidenum">
              <a:rPr lang="en-US" smtClean="0">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Type of Rescue</a:t>
            </a:r>
            <a:endParaRPr lang="en-US" dirty="0"/>
          </a:p>
        </p:txBody>
      </p:sp>
      <p:sp>
        <p:nvSpPr>
          <p:cNvPr id="3" name="Content Placeholder 2"/>
          <p:cNvSpPr>
            <a:spLocks noGrp="1"/>
          </p:cNvSpPr>
          <p:nvPr>
            <p:ph idx="1"/>
          </p:nvPr>
        </p:nvSpPr>
        <p:spPr>
          <a:xfrm>
            <a:off x="457200" y="1935480"/>
            <a:ext cx="5410200" cy="4389120"/>
          </a:xfrm>
        </p:spPr>
        <p:txBody>
          <a:bodyPr>
            <a:normAutofit fontScale="92500" lnSpcReduction="20000"/>
          </a:bodyPr>
          <a:lstStyle/>
          <a:p>
            <a:pPr>
              <a:lnSpc>
                <a:spcPct val="100000"/>
              </a:lnSpc>
              <a:spcBef>
                <a:spcPts val="0"/>
              </a:spcBef>
            </a:pPr>
            <a:r>
              <a:rPr lang="en-US" dirty="0" smtClean="0"/>
              <a:t>Offensive ( rescue)</a:t>
            </a:r>
          </a:p>
          <a:p>
            <a:pPr marL="971550" lvl="1" indent="-514350">
              <a:lnSpc>
                <a:spcPct val="100000"/>
              </a:lnSpc>
              <a:spcBef>
                <a:spcPts val="0"/>
              </a:spcBef>
              <a:buFont typeface="+mj-lt"/>
              <a:buAutoNum type="arabicPeriod"/>
            </a:pPr>
            <a:r>
              <a:rPr lang="en-US" dirty="0" smtClean="0"/>
              <a:t>Are lives at risk</a:t>
            </a:r>
          </a:p>
          <a:p>
            <a:pPr marL="971550" lvl="1" indent="-514350">
              <a:lnSpc>
                <a:spcPct val="100000"/>
              </a:lnSpc>
              <a:spcBef>
                <a:spcPts val="0"/>
              </a:spcBef>
              <a:buFont typeface="+mj-lt"/>
              <a:buAutoNum type="arabicPeriod"/>
            </a:pPr>
            <a:r>
              <a:rPr lang="en-US" dirty="0" smtClean="0"/>
              <a:t>Complexity of the rescue</a:t>
            </a:r>
          </a:p>
          <a:p>
            <a:pPr marL="971550" lvl="1" indent="-514350">
              <a:lnSpc>
                <a:spcPct val="100000"/>
              </a:lnSpc>
              <a:spcBef>
                <a:spcPts val="0"/>
              </a:spcBef>
              <a:buFont typeface="+mj-lt"/>
              <a:buAutoNum type="arabicPeriod"/>
            </a:pPr>
            <a:r>
              <a:rPr lang="en-US" dirty="0" smtClean="0"/>
              <a:t>Hazards are known and controllable</a:t>
            </a:r>
          </a:p>
          <a:p>
            <a:pPr marL="971550" lvl="1" indent="-514350">
              <a:lnSpc>
                <a:spcPct val="100000"/>
              </a:lnSpc>
              <a:spcBef>
                <a:spcPts val="0"/>
              </a:spcBef>
              <a:buFont typeface="+mj-lt"/>
              <a:buAutoNum type="arabicPeriod"/>
            </a:pPr>
            <a:r>
              <a:rPr lang="en-US" dirty="0" smtClean="0"/>
              <a:t>Resources are available for the rescue</a:t>
            </a:r>
          </a:p>
          <a:p>
            <a:pPr marL="971550" lvl="1" indent="-514350">
              <a:lnSpc>
                <a:spcPct val="100000"/>
              </a:lnSpc>
              <a:spcBef>
                <a:spcPts val="0"/>
              </a:spcBef>
              <a:buFont typeface="+mj-lt"/>
              <a:buAutoNum type="arabicPeriod"/>
            </a:pPr>
            <a:r>
              <a:rPr lang="en-US" dirty="0" smtClean="0"/>
              <a:t>Incident stabilization prompt and probable</a:t>
            </a:r>
          </a:p>
          <a:p>
            <a:pPr>
              <a:lnSpc>
                <a:spcPct val="100000"/>
              </a:lnSpc>
              <a:spcBef>
                <a:spcPts val="0"/>
              </a:spcBef>
            </a:pPr>
            <a:r>
              <a:rPr lang="en-US" dirty="0" smtClean="0"/>
              <a:t>Defensive ( body recovery )</a:t>
            </a:r>
          </a:p>
          <a:p>
            <a:pPr marL="971550" lvl="1" indent="-514350">
              <a:lnSpc>
                <a:spcPct val="100000"/>
              </a:lnSpc>
              <a:spcBef>
                <a:spcPts val="0"/>
              </a:spcBef>
              <a:buFont typeface="+mj-lt"/>
              <a:buAutoNum type="arabicPeriod"/>
            </a:pPr>
            <a:r>
              <a:rPr lang="en-US" dirty="0" smtClean="0"/>
              <a:t>No life probability of victim</a:t>
            </a:r>
          </a:p>
          <a:p>
            <a:pPr marL="971550" lvl="1" indent="-514350">
              <a:lnSpc>
                <a:spcPct val="100000"/>
              </a:lnSpc>
              <a:spcBef>
                <a:spcPts val="0"/>
              </a:spcBef>
              <a:buFont typeface="+mj-lt"/>
              <a:buAutoNum type="arabicPeriod"/>
            </a:pPr>
            <a:r>
              <a:rPr lang="en-US" dirty="0" smtClean="0"/>
              <a:t>Complexity of the rescue</a:t>
            </a:r>
          </a:p>
          <a:p>
            <a:pPr marL="971550" lvl="1" indent="-514350">
              <a:lnSpc>
                <a:spcPct val="100000"/>
              </a:lnSpc>
              <a:spcBef>
                <a:spcPts val="0"/>
              </a:spcBef>
              <a:buFont typeface="+mj-lt"/>
              <a:buAutoNum type="arabicPeriod"/>
            </a:pPr>
            <a:r>
              <a:rPr lang="en-US" dirty="0" smtClean="0"/>
              <a:t>Hazardous conditions still exist</a:t>
            </a:r>
          </a:p>
          <a:p>
            <a:pPr marL="971550" lvl="1" indent="-514350">
              <a:lnSpc>
                <a:spcPct val="100000"/>
              </a:lnSpc>
              <a:spcBef>
                <a:spcPts val="0"/>
              </a:spcBef>
              <a:buFont typeface="+mj-lt"/>
              <a:buAutoNum type="arabicPeriod"/>
            </a:pPr>
            <a:r>
              <a:rPr lang="en-US" dirty="0" smtClean="0"/>
              <a:t>Resources  available or unavailable</a:t>
            </a:r>
          </a:p>
          <a:p>
            <a:pPr marL="971550" lvl="1" indent="-514350">
              <a:lnSpc>
                <a:spcPct val="100000"/>
              </a:lnSpc>
              <a:spcBef>
                <a:spcPts val="0"/>
              </a:spcBef>
              <a:buFont typeface="+mj-lt"/>
              <a:buAutoNum type="arabicPeriod"/>
            </a:pPr>
            <a:r>
              <a:rPr lang="en-US" dirty="0" smtClean="0"/>
              <a:t>Stabilization unlikely</a:t>
            </a:r>
            <a:endParaRPr lang="en-US" dirty="0"/>
          </a:p>
        </p:txBody>
      </p:sp>
      <p:pic>
        <p:nvPicPr>
          <p:cNvPr id="12290" name="Picture 2" descr="http://www.westernsafety.com/dbisalaoil2008/dbipg48-ConfinedSpaces.jpg"/>
          <p:cNvPicPr>
            <a:picLocks noChangeAspect="1" noChangeArrowheads="1"/>
          </p:cNvPicPr>
          <p:nvPr/>
        </p:nvPicPr>
        <p:blipFill>
          <a:blip r:embed="rId2" cstate="print"/>
          <a:srcRect/>
          <a:stretch>
            <a:fillRect/>
          </a:stretch>
        </p:blipFill>
        <p:spPr bwMode="auto">
          <a:xfrm>
            <a:off x="6096000" y="762000"/>
            <a:ext cx="2876550" cy="4114801"/>
          </a:xfrm>
          <a:prstGeom prst="rect">
            <a:avLst/>
          </a:prstGeom>
          <a:noFill/>
        </p:spPr>
      </p:pic>
      <p:sp>
        <p:nvSpPr>
          <p:cNvPr id="4" name="Slide Number Placeholder 3"/>
          <p:cNvSpPr>
            <a:spLocks noGrp="1"/>
          </p:cNvSpPr>
          <p:nvPr>
            <p:ph type="sldNum" sz="quarter" idx="12"/>
          </p:nvPr>
        </p:nvSpPr>
        <p:spPr/>
        <p:txBody>
          <a:bodyPr/>
          <a:lstStyle/>
          <a:p>
            <a:fld id="{AC7C9944-90CD-4378-BA8D-29F66CD2DE16}"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5.  Development of the Rescue Plan</a:t>
            </a:r>
            <a:endParaRPr lang="en-US" dirty="0"/>
          </a:p>
        </p:txBody>
      </p:sp>
      <p:sp>
        <p:nvSpPr>
          <p:cNvPr id="3" name="Content Placeholder 2"/>
          <p:cNvSpPr>
            <a:spLocks noGrp="1"/>
          </p:cNvSpPr>
          <p:nvPr>
            <p:ph idx="1"/>
          </p:nvPr>
        </p:nvSpPr>
        <p:spPr/>
        <p:txBody>
          <a:bodyPr>
            <a:normAutofit fontScale="92500" lnSpcReduction="10000"/>
          </a:bodyPr>
          <a:lstStyle/>
          <a:p>
            <a:pPr marL="461963" indent="-461963">
              <a:spcBef>
                <a:spcPts val="0"/>
              </a:spcBef>
              <a:buFont typeface="Wingdings" pitchFamily="2" charset="2"/>
              <a:buChar char="q"/>
            </a:pPr>
            <a:r>
              <a:rPr lang="en-US" dirty="0" smtClean="0"/>
              <a:t>Survival time of the victim</a:t>
            </a:r>
          </a:p>
          <a:p>
            <a:pPr marL="461963" indent="-461963">
              <a:lnSpc>
                <a:spcPct val="100000"/>
              </a:lnSpc>
              <a:spcBef>
                <a:spcPts val="0"/>
              </a:spcBef>
              <a:buFont typeface="Wingdings" pitchFamily="2" charset="2"/>
              <a:buChar char="q"/>
            </a:pPr>
            <a:r>
              <a:rPr lang="en-US" dirty="0" smtClean="0"/>
              <a:t>Confined Space Characteristics</a:t>
            </a:r>
          </a:p>
          <a:p>
            <a:pPr marL="914400" lvl="1" indent="-461963">
              <a:spcBef>
                <a:spcPts val="0"/>
              </a:spcBef>
              <a:buFont typeface="Wingdings" pitchFamily="2" charset="2"/>
              <a:buChar char="Ø"/>
            </a:pPr>
            <a:r>
              <a:rPr lang="en-US" dirty="0" smtClean="0"/>
              <a:t>Type</a:t>
            </a:r>
          </a:p>
          <a:p>
            <a:pPr marL="914400" lvl="1" indent="-461963">
              <a:spcBef>
                <a:spcPts val="0"/>
              </a:spcBef>
              <a:buFont typeface="Wingdings" pitchFamily="2" charset="2"/>
              <a:buChar char="Ø"/>
            </a:pPr>
            <a:r>
              <a:rPr lang="en-US" dirty="0" smtClean="0"/>
              <a:t>Function</a:t>
            </a:r>
          </a:p>
          <a:p>
            <a:pPr marL="914400" lvl="1" indent="-461963">
              <a:spcBef>
                <a:spcPts val="0"/>
              </a:spcBef>
              <a:buFont typeface="Wingdings" pitchFamily="2" charset="2"/>
              <a:buChar char="Ø"/>
            </a:pPr>
            <a:r>
              <a:rPr lang="en-US" dirty="0" smtClean="0"/>
              <a:t>Configuration</a:t>
            </a:r>
          </a:p>
          <a:p>
            <a:pPr marL="914400" lvl="1" indent="-461963">
              <a:spcBef>
                <a:spcPts val="0"/>
              </a:spcBef>
              <a:buFont typeface="Wingdings" pitchFamily="2" charset="2"/>
              <a:buChar char="Ø"/>
            </a:pPr>
            <a:r>
              <a:rPr lang="en-US" dirty="0" smtClean="0"/>
              <a:t>Construction</a:t>
            </a:r>
          </a:p>
          <a:p>
            <a:pPr marL="914400" lvl="1" indent="-461963">
              <a:spcBef>
                <a:spcPts val="0"/>
              </a:spcBef>
              <a:buFont typeface="Wingdings" pitchFamily="2" charset="2"/>
              <a:buChar char="Ø"/>
            </a:pPr>
            <a:r>
              <a:rPr lang="en-US" dirty="0" smtClean="0"/>
              <a:t>Size</a:t>
            </a:r>
          </a:p>
          <a:p>
            <a:pPr marL="914400" lvl="1" indent="-461963">
              <a:spcBef>
                <a:spcPts val="0"/>
              </a:spcBef>
              <a:buFont typeface="Wingdings" pitchFamily="2" charset="2"/>
              <a:buChar char="Ø"/>
            </a:pPr>
            <a:r>
              <a:rPr lang="en-US" dirty="0" smtClean="0"/>
              <a:t>Entry Points (size, number, location)</a:t>
            </a:r>
          </a:p>
          <a:p>
            <a:pPr marL="461963" indent="-461963">
              <a:lnSpc>
                <a:spcPct val="100000"/>
              </a:lnSpc>
              <a:spcBef>
                <a:spcPts val="0"/>
              </a:spcBef>
              <a:buFont typeface="Wingdings" pitchFamily="2" charset="2"/>
              <a:buChar char="q"/>
            </a:pPr>
            <a:r>
              <a:rPr lang="en-US" dirty="0" smtClean="0"/>
              <a:t>Assignment of roles</a:t>
            </a:r>
          </a:p>
          <a:p>
            <a:pPr marL="461963" indent="-461963">
              <a:lnSpc>
                <a:spcPct val="100000"/>
              </a:lnSpc>
              <a:spcBef>
                <a:spcPts val="0"/>
              </a:spcBef>
              <a:buFont typeface="Wingdings" pitchFamily="2" charset="2"/>
              <a:buChar char="q"/>
            </a:pPr>
            <a:r>
              <a:rPr lang="en-US" dirty="0" smtClean="0"/>
              <a:t>Sufficient Personnel (numbers, experience, training)</a:t>
            </a:r>
          </a:p>
          <a:p>
            <a:pPr marL="461963" indent="-461963">
              <a:lnSpc>
                <a:spcPct val="100000"/>
              </a:lnSpc>
              <a:spcBef>
                <a:spcPts val="0"/>
              </a:spcBef>
              <a:buFont typeface="Wingdings" pitchFamily="2" charset="2"/>
              <a:buChar char="q"/>
            </a:pPr>
            <a:r>
              <a:rPr lang="en-US" dirty="0" smtClean="0"/>
              <a:t>Appropriate equipment, Apparatus, Material</a:t>
            </a:r>
          </a:p>
          <a:p>
            <a:pPr marL="461963" indent="-461963">
              <a:lnSpc>
                <a:spcPct val="100000"/>
              </a:lnSpc>
              <a:spcBef>
                <a:spcPts val="0"/>
              </a:spcBef>
              <a:buFont typeface="Wingdings" pitchFamily="2" charset="2"/>
              <a:buChar char="q"/>
            </a:pPr>
            <a:r>
              <a:rPr lang="en-US" dirty="0" smtClean="0"/>
              <a:t>Communication &amp; Communication Equipment</a:t>
            </a:r>
          </a:p>
          <a:p>
            <a:pPr marL="461963" indent="-461963">
              <a:spcBef>
                <a:spcPts val="0"/>
              </a:spcBef>
              <a:buFont typeface="Wingdings" pitchFamily="2" charset="2"/>
              <a:buChar char="q"/>
            </a:pPr>
            <a:r>
              <a:rPr lang="en-US" dirty="0" smtClean="0"/>
              <a:t>Interagency Coordination</a:t>
            </a:r>
          </a:p>
          <a:p>
            <a:endParaRPr lang="en-US" dirty="0"/>
          </a:p>
        </p:txBody>
      </p:sp>
      <p:pic>
        <p:nvPicPr>
          <p:cNvPr id="4" name="Picture 2" descr="http://t0.gstatic.com/images?q=tbn:ANd9GcT_9NgURYKU6TPwM4U4aTFx72kpV1iygS2fQjjyldU7cebX-MiMSg"/>
          <p:cNvPicPr>
            <a:picLocks noChangeAspect="1" noChangeArrowheads="1"/>
          </p:cNvPicPr>
          <p:nvPr/>
        </p:nvPicPr>
        <p:blipFill>
          <a:blip r:embed="rId2" cstate="print"/>
          <a:srcRect/>
          <a:stretch>
            <a:fillRect/>
          </a:stretch>
        </p:blipFill>
        <p:spPr bwMode="auto">
          <a:xfrm>
            <a:off x="5334000" y="1295400"/>
            <a:ext cx="3611546" cy="2705175"/>
          </a:xfrm>
          <a:prstGeom prst="rect">
            <a:avLst/>
          </a:prstGeom>
          <a:noFill/>
        </p:spPr>
      </p:pic>
      <p:sp>
        <p:nvSpPr>
          <p:cNvPr id="5" name="Slide Number Placeholder 4"/>
          <p:cNvSpPr>
            <a:spLocks noGrp="1"/>
          </p:cNvSpPr>
          <p:nvPr>
            <p:ph type="sldNum" sz="quarter" idx="12"/>
          </p:nvPr>
        </p:nvSpPr>
        <p:spPr/>
        <p:txBody>
          <a:bodyPr/>
          <a:lstStyle/>
          <a:p>
            <a:fld id="{AC7C9944-90CD-4378-BA8D-29F66CD2DE16}"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Development of the Rescue Plan</a:t>
            </a:r>
            <a:endParaRPr lang="en-US" dirty="0"/>
          </a:p>
        </p:txBody>
      </p:sp>
      <p:sp>
        <p:nvSpPr>
          <p:cNvPr id="3" name="Content Placeholder 2"/>
          <p:cNvSpPr>
            <a:spLocks noGrp="1"/>
          </p:cNvSpPr>
          <p:nvPr>
            <p:ph idx="1"/>
          </p:nvPr>
        </p:nvSpPr>
        <p:spPr>
          <a:xfrm>
            <a:off x="457200" y="1935480"/>
            <a:ext cx="3733800" cy="4389120"/>
          </a:xfrm>
        </p:spPr>
        <p:txBody>
          <a:bodyPr>
            <a:normAutofit/>
          </a:bodyPr>
          <a:lstStyle/>
          <a:p>
            <a:pPr marL="568325" indent="-568325">
              <a:spcBef>
                <a:spcPts val="0"/>
              </a:spcBef>
              <a:buFont typeface="Wingdings" pitchFamily="2" charset="2"/>
              <a:buChar char="q"/>
            </a:pPr>
            <a:r>
              <a:rPr lang="en-US" dirty="0" smtClean="0"/>
              <a:t>Ventilation of space</a:t>
            </a:r>
          </a:p>
          <a:p>
            <a:pPr marL="568325" indent="-568325">
              <a:spcBef>
                <a:spcPts val="0"/>
              </a:spcBef>
              <a:buFont typeface="Wingdings" pitchFamily="2" charset="2"/>
              <a:buChar char="q"/>
            </a:pPr>
            <a:r>
              <a:rPr lang="en-US" dirty="0" smtClean="0"/>
              <a:t>Monitoring of space</a:t>
            </a:r>
          </a:p>
          <a:p>
            <a:pPr marL="568325" indent="-568325">
              <a:spcBef>
                <a:spcPts val="0"/>
              </a:spcBef>
              <a:buFont typeface="Wingdings" pitchFamily="2" charset="2"/>
              <a:buChar char="q"/>
            </a:pPr>
            <a:r>
              <a:rPr lang="en-US" dirty="0" smtClean="0"/>
              <a:t>Air supply for rescuer’s if required</a:t>
            </a:r>
          </a:p>
          <a:p>
            <a:pPr marL="568325" indent="-568325">
              <a:spcBef>
                <a:spcPts val="0"/>
              </a:spcBef>
              <a:buFont typeface="Wingdings" pitchFamily="2" charset="2"/>
              <a:buChar char="q"/>
            </a:pPr>
            <a:r>
              <a:rPr lang="en-US" dirty="0" smtClean="0"/>
              <a:t>Control of all sources of energy and engulfment hazards - Including LOTO, Blocking, etc.</a:t>
            </a:r>
          </a:p>
        </p:txBody>
      </p:sp>
      <p:pic>
        <p:nvPicPr>
          <p:cNvPr id="4" name="Picture 2" descr="http://t1.gstatic.com/images?q=tbn:ANd9GcR-MuCCuROqV-sLWcWzq9tpF7jMNnA6hKUu5xAF9L65M-EMHY0q"/>
          <p:cNvPicPr>
            <a:picLocks noChangeAspect="1" noChangeArrowheads="1"/>
          </p:cNvPicPr>
          <p:nvPr/>
        </p:nvPicPr>
        <p:blipFill>
          <a:blip r:embed="rId2" cstate="print"/>
          <a:srcRect/>
          <a:stretch>
            <a:fillRect/>
          </a:stretch>
        </p:blipFill>
        <p:spPr bwMode="auto">
          <a:xfrm>
            <a:off x="4369324" y="2514600"/>
            <a:ext cx="4272699" cy="3200400"/>
          </a:xfrm>
          <a:prstGeom prst="rect">
            <a:avLst/>
          </a:prstGeom>
          <a:noFill/>
        </p:spPr>
      </p:pic>
      <p:sp>
        <p:nvSpPr>
          <p:cNvPr id="5" name="Slide Number Placeholder 4"/>
          <p:cNvSpPr>
            <a:spLocks noGrp="1"/>
          </p:cNvSpPr>
          <p:nvPr>
            <p:ph type="sldNum" sz="quarter" idx="12"/>
          </p:nvPr>
        </p:nvSpPr>
        <p:spPr/>
        <p:txBody>
          <a:bodyPr/>
          <a:lstStyle/>
          <a:p>
            <a:fld id="{AC7C9944-90CD-4378-BA8D-29F66CD2DE16}"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856488"/>
          </a:xfrm>
        </p:spPr>
        <p:txBody>
          <a:bodyPr>
            <a:normAutofit/>
          </a:bodyPr>
          <a:lstStyle/>
          <a:p>
            <a:r>
              <a:rPr lang="en-US" sz="3600" dirty="0" smtClean="0"/>
              <a:t>5.  Development of the Rescue Plan</a:t>
            </a:r>
            <a:endParaRPr lang="en-US" sz="2800" i="1" dirty="0" smtClean="0">
              <a:solidFill>
                <a:srgbClr val="C00000"/>
              </a:solidFill>
            </a:endParaRPr>
          </a:p>
        </p:txBody>
      </p:sp>
      <p:sp>
        <p:nvSpPr>
          <p:cNvPr id="32771" name="Rectangle 3"/>
          <p:cNvSpPr>
            <a:spLocks noGrp="1" noChangeArrowheads="1"/>
          </p:cNvSpPr>
          <p:nvPr>
            <p:ph type="body" idx="1"/>
          </p:nvPr>
        </p:nvSpPr>
        <p:spPr>
          <a:xfrm>
            <a:off x="228600" y="1524000"/>
            <a:ext cx="3886200" cy="4389120"/>
          </a:xfrm>
        </p:spPr>
        <p:txBody>
          <a:bodyPr/>
          <a:lstStyle/>
          <a:p>
            <a:pPr marL="568325" indent="-568325">
              <a:lnSpc>
                <a:spcPct val="100000"/>
              </a:lnSpc>
              <a:spcBef>
                <a:spcPts val="0"/>
              </a:spcBef>
              <a:buFont typeface="Wingdings" pitchFamily="2" charset="2"/>
              <a:buChar char="q"/>
            </a:pPr>
            <a:r>
              <a:rPr lang="en-US" dirty="0" smtClean="0"/>
              <a:t>Rigging - will need to determine the types of rescue equipment needed.</a:t>
            </a:r>
          </a:p>
          <a:p>
            <a:pPr marL="798513" lvl="1" indent="-230188">
              <a:spcBef>
                <a:spcPts val="0"/>
              </a:spcBef>
              <a:buFont typeface="Wingdings" pitchFamily="2" charset="2"/>
              <a:buChar char="ü"/>
            </a:pPr>
            <a:r>
              <a:rPr lang="en-US" dirty="0" smtClean="0"/>
              <a:t>Slings</a:t>
            </a:r>
          </a:p>
          <a:p>
            <a:pPr marL="798513" lvl="1" indent="-230188">
              <a:spcBef>
                <a:spcPts val="0"/>
              </a:spcBef>
              <a:buFont typeface="Wingdings" pitchFamily="2" charset="2"/>
              <a:buChar char="ü"/>
            </a:pPr>
            <a:r>
              <a:rPr lang="en-US" dirty="0" smtClean="0"/>
              <a:t>Rescue Basket</a:t>
            </a:r>
          </a:p>
          <a:p>
            <a:pPr marL="798513" lvl="1" indent="-230188">
              <a:spcBef>
                <a:spcPts val="0"/>
              </a:spcBef>
              <a:buFont typeface="Wingdings" pitchFamily="2" charset="2"/>
              <a:buChar char="ü"/>
            </a:pPr>
            <a:r>
              <a:rPr lang="en-US" dirty="0" smtClean="0"/>
              <a:t>Ropes</a:t>
            </a:r>
          </a:p>
          <a:p>
            <a:pPr marL="798513" lvl="1" indent="-230188">
              <a:spcBef>
                <a:spcPts val="0"/>
              </a:spcBef>
              <a:buFont typeface="Wingdings" pitchFamily="2" charset="2"/>
              <a:buChar char="ü"/>
            </a:pPr>
            <a:r>
              <a:rPr lang="en-US" dirty="0" smtClean="0"/>
              <a:t>Victim Stabilizers</a:t>
            </a:r>
          </a:p>
          <a:p>
            <a:pPr marL="798513" lvl="1" indent="-230188">
              <a:spcBef>
                <a:spcPts val="0"/>
              </a:spcBef>
              <a:buFont typeface="Wingdings" pitchFamily="2" charset="2"/>
              <a:buChar char="ü"/>
            </a:pPr>
            <a:r>
              <a:rPr lang="en-US" dirty="0" smtClean="0"/>
              <a:t>Winche/s</a:t>
            </a:r>
          </a:p>
        </p:txBody>
      </p:sp>
      <p:pic>
        <p:nvPicPr>
          <p:cNvPr id="4" name="Picture 2" descr="http://t0.gstatic.com/images?q=tbn:ANd9GcRMqz5rAPi3XM77BJSzNVBt2WVdqRBer2DJlgVu4hs4d8UNkzPc"/>
          <p:cNvPicPr>
            <a:picLocks noChangeAspect="1" noChangeArrowheads="1"/>
          </p:cNvPicPr>
          <p:nvPr/>
        </p:nvPicPr>
        <p:blipFill>
          <a:blip r:embed="rId2" cstate="print"/>
          <a:srcRect/>
          <a:stretch>
            <a:fillRect/>
          </a:stretch>
        </p:blipFill>
        <p:spPr bwMode="auto">
          <a:xfrm>
            <a:off x="3942452" y="2819400"/>
            <a:ext cx="4515747" cy="3267076"/>
          </a:xfrm>
          <a:prstGeom prst="rect">
            <a:avLst/>
          </a:prstGeom>
          <a:noFill/>
        </p:spPr>
      </p:pic>
      <p:pic>
        <p:nvPicPr>
          <p:cNvPr id="9218" name="Picture 2" descr="http://www.columbussupply.com/images/products/rescue-rapid-intervention/basket-jc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202267"/>
            <a:ext cx="2362200" cy="1312333"/>
          </a:xfrm>
          <a:prstGeom prst="rect">
            <a:avLst/>
          </a:prstGeom>
          <a:noFill/>
        </p:spPr>
      </p:pic>
      <p:pic>
        <p:nvPicPr>
          <p:cNvPr id="9220" name="Picture 4" descr="http://www.labsafety.com/images/xl/Miller-MightEvac-Confined-Space-LSS-_i_LBW2244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5105400"/>
            <a:ext cx="1089962" cy="1295400"/>
          </a:xfrm>
          <a:prstGeom prst="rect">
            <a:avLst/>
          </a:prstGeom>
          <a:noFill/>
        </p:spPr>
      </p:pic>
      <p:sp>
        <p:nvSpPr>
          <p:cNvPr id="2" name="Slide Number Placeholder 1"/>
          <p:cNvSpPr>
            <a:spLocks noGrp="1"/>
          </p:cNvSpPr>
          <p:nvPr>
            <p:ph type="sldNum" sz="quarter" idx="12"/>
          </p:nvPr>
        </p:nvSpPr>
        <p:spPr/>
        <p:txBody>
          <a:bodyPr/>
          <a:lstStyle/>
          <a:p>
            <a:fld id="{AC7C9944-90CD-4378-BA8D-29F66CD2DE16}" type="slidenum">
              <a:rPr lang="en-US" smtClean="0"/>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856488"/>
          </a:xfrm>
        </p:spPr>
        <p:txBody>
          <a:bodyPr>
            <a:normAutofit/>
          </a:bodyPr>
          <a:lstStyle/>
          <a:p>
            <a:r>
              <a:rPr lang="en-US" sz="3600" dirty="0" smtClean="0"/>
              <a:t>6. General Public Control and Safety</a:t>
            </a:r>
            <a:endParaRPr lang="en-US" sz="2800" i="1" dirty="0" smtClean="0"/>
          </a:p>
        </p:txBody>
      </p:sp>
      <p:sp>
        <p:nvSpPr>
          <p:cNvPr id="32771" name="Rectangle 3"/>
          <p:cNvSpPr>
            <a:spLocks noGrp="1" noChangeArrowheads="1"/>
          </p:cNvSpPr>
          <p:nvPr>
            <p:ph type="body" idx="1"/>
          </p:nvPr>
        </p:nvSpPr>
        <p:spPr>
          <a:xfrm>
            <a:off x="228600" y="1524000"/>
            <a:ext cx="8305800" cy="4389120"/>
          </a:xfrm>
        </p:spPr>
        <p:txBody>
          <a:bodyPr/>
          <a:lstStyle/>
          <a:p>
            <a:pPr>
              <a:spcBef>
                <a:spcPts val="0"/>
              </a:spcBef>
            </a:pPr>
            <a:r>
              <a:rPr lang="en-US" dirty="0" smtClean="0"/>
              <a:t>Perimeter Control – Depending on type of situation:</a:t>
            </a:r>
          </a:p>
          <a:p>
            <a:pPr lvl="1">
              <a:lnSpc>
                <a:spcPct val="100000"/>
              </a:lnSpc>
              <a:spcBef>
                <a:spcPts val="0"/>
              </a:spcBef>
              <a:buFont typeface="Arial" pitchFamily="34" charset="0"/>
              <a:buChar char="•"/>
            </a:pPr>
            <a:r>
              <a:rPr lang="en-US" dirty="0" smtClean="0"/>
              <a:t>May need police</a:t>
            </a:r>
          </a:p>
          <a:p>
            <a:pPr lvl="1">
              <a:lnSpc>
                <a:spcPct val="100000"/>
              </a:lnSpc>
              <a:spcBef>
                <a:spcPts val="0"/>
              </a:spcBef>
              <a:buFont typeface="Arial" pitchFamily="34" charset="0"/>
              <a:buChar char="•"/>
            </a:pPr>
            <a:r>
              <a:rPr lang="en-US" dirty="0" smtClean="0"/>
              <a:t>Barrier tape, ropes, barricades</a:t>
            </a:r>
          </a:p>
          <a:p>
            <a:pPr lvl="1">
              <a:lnSpc>
                <a:spcPct val="100000"/>
              </a:lnSpc>
              <a:spcBef>
                <a:spcPts val="0"/>
              </a:spcBef>
              <a:buFont typeface="Arial" pitchFamily="34" charset="0"/>
              <a:buChar char="•"/>
            </a:pPr>
            <a:r>
              <a:rPr lang="en-US" dirty="0" smtClean="0"/>
              <a:t>Controlling traffic</a:t>
            </a:r>
          </a:p>
          <a:p>
            <a:pPr lvl="1">
              <a:lnSpc>
                <a:spcPct val="100000"/>
              </a:lnSpc>
              <a:spcBef>
                <a:spcPts val="0"/>
              </a:spcBef>
              <a:buFont typeface="Arial" pitchFamily="34" charset="0"/>
              <a:buChar char="•"/>
            </a:pPr>
            <a:r>
              <a:rPr lang="en-US" dirty="0" smtClean="0"/>
              <a:t>Limiting access to the rescue area to assigned personnel</a:t>
            </a:r>
          </a:p>
        </p:txBody>
      </p:sp>
      <p:sp>
        <p:nvSpPr>
          <p:cNvPr id="2" name="Slide Number Placeholder 1"/>
          <p:cNvSpPr>
            <a:spLocks noGrp="1"/>
          </p:cNvSpPr>
          <p:nvPr>
            <p:ph type="sldNum" sz="quarter" idx="12"/>
          </p:nvPr>
        </p:nvSpPr>
        <p:spPr/>
        <p:txBody>
          <a:bodyPr/>
          <a:lstStyle/>
          <a:p>
            <a:fld id="{AC7C9944-90CD-4378-BA8D-29F66CD2DE16}" type="slidenum">
              <a:rPr lang="en-US" smtClean="0"/>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4000" dirty="0" smtClean="0">
                <a:solidFill>
                  <a:srgbClr val="C00000"/>
                </a:solidFill>
              </a:rPr>
              <a:t>Rapid Intervention Team</a:t>
            </a:r>
            <a:endParaRPr lang="en-US" sz="2800" i="1" dirty="0" smtClean="0">
              <a:solidFill>
                <a:srgbClr val="C00000"/>
              </a:solidFill>
            </a:endParaRPr>
          </a:p>
        </p:txBody>
      </p:sp>
      <p:sp>
        <p:nvSpPr>
          <p:cNvPr id="29699" name="Rectangle 3"/>
          <p:cNvSpPr>
            <a:spLocks noGrp="1" noChangeArrowheads="1"/>
          </p:cNvSpPr>
          <p:nvPr>
            <p:ph type="body" idx="1"/>
          </p:nvPr>
        </p:nvSpPr>
        <p:spPr>
          <a:xfrm>
            <a:off x="228600" y="1981200"/>
            <a:ext cx="3886200" cy="4389120"/>
          </a:xfrm>
        </p:spPr>
        <p:txBody>
          <a:bodyPr/>
          <a:lstStyle/>
          <a:p>
            <a:pPr>
              <a:spcBef>
                <a:spcPts val="0"/>
              </a:spcBef>
              <a:buFont typeface="Wingdings" pitchFamily="2" charset="2"/>
              <a:buChar char="v"/>
            </a:pPr>
            <a:r>
              <a:rPr lang="en-US" dirty="0" smtClean="0"/>
              <a:t>Provides safety backup</a:t>
            </a:r>
          </a:p>
          <a:p>
            <a:pPr>
              <a:spcBef>
                <a:spcPts val="0"/>
              </a:spcBef>
              <a:buFont typeface="Wingdings" pitchFamily="2" charset="2"/>
              <a:buChar char="v"/>
            </a:pPr>
            <a:r>
              <a:rPr lang="en-US" dirty="0" smtClean="0"/>
              <a:t>Dressed in same PPE as entry, ready to go</a:t>
            </a:r>
          </a:p>
          <a:p>
            <a:pPr>
              <a:spcBef>
                <a:spcPts val="0"/>
              </a:spcBef>
              <a:buFont typeface="Wingdings" pitchFamily="2" charset="2"/>
              <a:buChar char="v"/>
            </a:pPr>
            <a:r>
              <a:rPr lang="en-US" dirty="0" smtClean="0"/>
              <a:t>Cannot be assigned to another task during the rescue</a:t>
            </a:r>
          </a:p>
        </p:txBody>
      </p:sp>
      <p:pic>
        <p:nvPicPr>
          <p:cNvPr id="4" name="Picture 4" descr="http://www.firstoncompliance.com/p7hg_img_1/fullsize/Confined_Space_Rescue_Class_Bayer_08_051_f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2590800"/>
            <a:ext cx="4622800" cy="3467100"/>
          </a:xfrm>
          <a:prstGeom prst="rect">
            <a:avLst/>
          </a:prstGeom>
          <a:noFill/>
        </p:spPr>
      </p:pic>
      <p:sp>
        <p:nvSpPr>
          <p:cNvPr id="2" name="Slide Number Placeholder 1"/>
          <p:cNvSpPr>
            <a:spLocks noGrp="1"/>
          </p:cNvSpPr>
          <p:nvPr>
            <p:ph type="sldNum" sz="quarter" idx="12"/>
          </p:nvPr>
        </p:nvSpPr>
        <p:spPr/>
        <p:txBody>
          <a:bodyPr/>
          <a:lstStyle/>
          <a:p>
            <a:fld id="{AC7C9944-90CD-4378-BA8D-29F66CD2DE16}" type="slidenum">
              <a:rPr lang="en-US" smtClean="0"/>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533400"/>
            <a:ext cx="8229600" cy="1143000"/>
          </a:xfrm>
        </p:spPr>
        <p:txBody>
          <a:bodyPr>
            <a:normAutofit/>
          </a:bodyPr>
          <a:lstStyle/>
          <a:p>
            <a:pPr algn="ctr"/>
            <a:r>
              <a:rPr lang="en-US" dirty="0" smtClean="0">
                <a:solidFill>
                  <a:srgbClr val="C00000"/>
                </a:solidFill>
              </a:rPr>
              <a:t>After the Rescue</a:t>
            </a:r>
          </a:p>
        </p:txBody>
      </p:sp>
      <p:sp>
        <p:nvSpPr>
          <p:cNvPr id="48131" name="Rectangle 3"/>
          <p:cNvSpPr>
            <a:spLocks noGrp="1" noChangeArrowheads="1"/>
          </p:cNvSpPr>
          <p:nvPr>
            <p:ph type="body" idx="1"/>
          </p:nvPr>
        </p:nvSpPr>
        <p:spPr/>
        <p:txBody>
          <a:bodyPr/>
          <a:lstStyle/>
          <a:p>
            <a:pPr>
              <a:lnSpc>
                <a:spcPct val="100000"/>
              </a:lnSpc>
              <a:spcBef>
                <a:spcPts val="0"/>
              </a:spcBef>
              <a:buFont typeface="Arial" pitchFamily="34" charset="0"/>
              <a:buChar char="•"/>
            </a:pPr>
            <a:r>
              <a:rPr lang="en-US" dirty="0" smtClean="0">
                <a:solidFill>
                  <a:schemeClr val="tx1"/>
                </a:solidFill>
              </a:rPr>
              <a:t>Debrief</a:t>
            </a:r>
          </a:p>
          <a:p>
            <a:pPr>
              <a:lnSpc>
                <a:spcPct val="100000"/>
              </a:lnSpc>
              <a:spcBef>
                <a:spcPts val="0"/>
              </a:spcBef>
              <a:buFont typeface="Arial" pitchFamily="34" charset="0"/>
              <a:buChar char="•"/>
            </a:pPr>
            <a:r>
              <a:rPr lang="en-US" dirty="0" smtClean="0">
                <a:solidFill>
                  <a:schemeClr val="tx1"/>
                </a:solidFill>
              </a:rPr>
              <a:t>Re-supply</a:t>
            </a:r>
          </a:p>
          <a:p>
            <a:pPr>
              <a:lnSpc>
                <a:spcPct val="100000"/>
              </a:lnSpc>
              <a:spcBef>
                <a:spcPts val="0"/>
              </a:spcBef>
              <a:buFont typeface="Arial" pitchFamily="34" charset="0"/>
              <a:buChar char="•"/>
            </a:pPr>
            <a:r>
              <a:rPr lang="en-US" dirty="0" smtClean="0"/>
              <a:t>Documentation</a:t>
            </a:r>
          </a:p>
          <a:p>
            <a:pPr>
              <a:lnSpc>
                <a:spcPct val="100000"/>
              </a:lnSpc>
              <a:spcBef>
                <a:spcPts val="0"/>
              </a:spcBef>
              <a:buFont typeface="Arial" pitchFamily="34" charset="0"/>
              <a:buChar char="•"/>
            </a:pPr>
            <a:r>
              <a:rPr lang="en-US" dirty="0" smtClean="0">
                <a:solidFill>
                  <a:schemeClr val="tx1"/>
                </a:solidFill>
              </a:rPr>
              <a:t>Post incident analysis</a:t>
            </a:r>
          </a:p>
        </p:txBody>
      </p:sp>
      <p:sp>
        <p:nvSpPr>
          <p:cNvPr id="2" name="Slide Number Placeholder 1"/>
          <p:cNvSpPr>
            <a:spLocks noGrp="1"/>
          </p:cNvSpPr>
          <p:nvPr>
            <p:ph type="sldNum" sz="quarter" idx="12"/>
          </p:nvPr>
        </p:nvSpPr>
        <p:spPr/>
        <p:txBody>
          <a:bodyPr/>
          <a:lstStyle/>
          <a:p>
            <a:fld id="{AC7C9944-90CD-4378-BA8D-29F66CD2DE16}" type="slidenum">
              <a:rPr lang="en-US" smtClean="0"/>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F-A-I-L-U-R-E</a:t>
            </a:r>
            <a:endParaRPr lang="en-US" b="1" dirty="0">
              <a:solidFill>
                <a:srgbClr val="FF0000"/>
              </a:solidFill>
            </a:endParaRPr>
          </a:p>
        </p:txBody>
      </p:sp>
      <p:sp>
        <p:nvSpPr>
          <p:cNvPr id="3" name="Content Placeholder 2"/>
          <p:cNvSpPr>
            <a:spLocks noGrp="1"/>
          </p:cNvSpPr>
          <p:nvPr>
            <p:ph idx="1"/>
          </p:nvPr>
        </p:nvSpPr>
        <p:spPr/>
        <p:txBody>
          <a:bodyPr/>
          <a:lstStyle/>
          <a:p>
            <a:r>
              <a:rPr lang="en-US" sz="3200" b="1" dirty="0" smtClean="0">
                <a:solidFill>
                  <a:srgbClr val="FF0000"/>
                </a:solidFill>
              </a:rPr>
              <a:t>F</a:t>
            </a:r>
            <a:r>
              <a:rPr lang="en-US" dirty="0" smtClean="0"/>
              <a:t>ailure to understand the environment</a:t>
            </a:r>
          </a:p>
          <a:p>
            <a:r>
              <a:rPr lang="en-US" sz="3200" b="1" dirty="0" smtClean="0">
                <a:solidFill>
                  <a:srgbClr val="FF0000"/>
                </a:solidFill>
              </a:rPr>
              <a:t>A</a:t>
            </a:r>
            <a:r>
              <a:rPr lang="en-US" dirty="0" smtClean="0"/>
              <a:t>dditional medical issues not considered</a:t>
            </a:r>
          </a:p>
          <a:p>
            <a:r>
              <a:rPr lang="en-US" sz="3200" b="1" dirty="0" smtClean="0">
                <a:solidFill>
                  <a:srgbClr val="FF0000"/>
                </a:solidFill>
              </a:rPr>
              <a:t>I</a:t>
            </a:r>
            <a:r>
              <a:rPr lang="en-US" dirty="0" smtClean="0"/>
              <a:t>nadequate rescue skills</a:t>
            </a:r>
          </a:p>
          <a:p>
            <a:r>
              <a:rPr lang="en-US" sz="3200" b="1" dirty="0" smtClean="0">
                <a:solidFill>
                  <a:srgbClr val="FF0000"/>
                </a:solidFill>
              </a:rPr>
              <a:t>L</a:t>
            </a:r>
            <a:r>
              <a:rPr lang="en-US" dirty="0" smtClean="0"/>
              <a:t>ack of teamwork or training and experience</a:t>
            </a:r>
          </a:p>
          <a:p>
            <a:r>
              <a:rPr lang="en-US" sz="3200" b="1" dirty="0" smtClean="0">
                <a:solidFill>
                  <a:srgbClr val="FF0000"/>
                </a:solidFill>
              </a:rPr>
              <a:t>U</a:t>
            </a:r>
            <a:r>
              <a:rPr lang="en-US" dirty="0" smtClean="0"/>
              <a:t>nderestimating the logistics of the incident</a:t>
            </a:r>
          </a:p>
          <a:p>
            <a:r>
              <a:rPr lang="en-US" sz="3200" b="1" dirty="0" smtClean="0">
                <a:solidFill>
                  <a:srgbClr val="FF0000"/>
                </a:solidFill>
              </a:rPr>
              <a:t>R</a:t>
            </a:r>
            <a:r>
              <a:rPr lang="en-US" dirty="0" smtClean="0"/>
              <a:t>escue verse recovery mode not considered</a:t>
            </a:r>
          </a:p>
          <a:p>
            <a:r>
              <a:rPr lang="en-US" sz="3200" b="1" dirty="0" smtClean="0">
                <a:solidFill>
                  <a:srgbClr val="FF0000"/>
                </a:solidFill>
              </a:rPr>
              <a:t>E</a:t>
            </a:r>
            <a:r>
              <a:rPr lang="en-US" dirty="0" smtClean="0"/>
              <a:t>quipment not mastered</a:t>
            </a:r>
            <a:endParaRPr lang="en-US"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4343400"/>
          </a:xfrm>
        </p:spPr>
        <p:txBody>
          <a:bodyPr>
            <a:normAutofit/>
          </a:bodyPr>
          <a:lstStyle/>
          <a:p>
            <a:pPr algn="ctr">
              <a:lnSpc>
                <a:spcPct val="100000"/>
              </a:lnSpc>
            </a:pPr>
            <a:r>
              <a:rPr lang="en-US" dirty="0" smtClean="0">
                <a:solidFill>
                  <a:schemeClr val="tx1"/>
                </a:solidFill>
              </a:rPr>
              <a:t>What’s Next?</a:t>
            </a:r>
            <a:br>
              <a:rPr lang="en-US" dirty="0" smtClean="0">
                <a:solidFill>
                  <a:schemeClr val="tx1"/>
                </a:solidFill>
              </a:rPr>
            </a:br>
            <a:r>
              <a:rPr lang="en-US" dirty="0" smtClean="0">
                <a:solidFill>
                  <a:schemeClr val="tx1"/>
                </a:solidFill>
              </a:rPr>
              <a:t>What do you need to do once you get back to your facility?</a:t>
            </a:r>
            <a:endParaRPr lang="en-US" dirty="0">
              <a:solidFill>
                <a:schemeClr val="tx1"/>
              </a:solidFill>
            </a:endParaRPr>
          </a:p>
        </p:txBody>
      </p:sp>
      <p:sp>
        <p:nvSpPr>
          <p:cNvPr id="4" name="Slide Number Placeholder 3"/>
          <p:cNvSpPr>
            <a:spLocks noGrp="1"/>
          </p:cNvSpPr>
          <p:nvPr>
            <p:ph type="sldNum" idx="12"/>
          </p:nvPr>
        </p:nvSpPr>
        <p:spPr/>
        <p:txBody>
          <a:bodyPr/>
          <a:lstStyle/>
          <a:p>
            <a:pPr>
              <a:defRPr/>
            </a:pPr>
            <a:fld id="{F9764E5B-A745-476D-A7A1-151D3EF31477}" type="slidenum">
              <a:rPr lang="en-GB" smtClean="0"/>
              <a:pPr>
                <a:defRPr/>
              </a:pPr>
              <a:t>48</a:t>
            </a:fld>
            <a:endParaRPr lang="en-GB"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34400" cy="5029200"/>
          </a:xfrm>
          <a:solidFill>
            <a:schemeClr val="bg1"/>
          </a:solidFill>
        </p:spPr>
        <p:txBody>
          <a:bodyPr/>
          <a:lstStyle/>
          <a:p>
            <a:pPr>
              <a:lnSpc>
                <a:spcPct val="100000"/>
              </a:lnSpc>
              <a:spcBef>
                <a:spcPts val="0"/>
              </a:spcBef>
              <a:buFont typeface="Arial" pitchFamily="34" charset="0"/>
              <a:buChar char="•"/>
            </a:pPr>
            <a:r>
              <a:rPr lang="en-US" sz="2800" dirty="0" smtClean="0">
                <a:solidFill>
                  <a:schemeClr val="tx1"/>
                </a:solidFill>
              </a:rPr>
              <a:t>If you are part of a rescue Team:</a:t>
            </a:r>
          </a:p>
          <a:p>
            <a:pPr lvl="1">
              <a:lnSpc>
                <a:spcPct val="100000"/>
              </a:lnSpc>
              <a:spcBef>
                <a:spcPts val="0"/>
              </a:spcBef>
              <a:buFont typeface="Arial" pitchFamily="34" charset="0"/>
              <a:buChar char="•"/>
            </a:pPr>
            <a:r>
              <a:rPr lang="en-US" sz="2200" dirty="0" smtClean="0"/>
              <a:t>Obtain a physician’s approval or clearance to wear a SCBA.</a:t>
            </a:r>
          </a:p>
          <a:p>
            <a:pPr lvl="1">
              <a:lnSpc>
                <a:spcPct val="100000"/>
              </a:lnSpc>
              <a:spcBef>
                <a:spcPts val="0"/>
              </a:spcBef>
              <a:buFont typeface="Arial" pitchFamily="34" charset="0"/>
              <a:buChar char="•"/>
            </a:pPr>
            <a:r>
              <a:rPr lang="en-US" sz="2200" dirty="0" smtClean="0">
                <a:solidFill>
                  <a:schemeClr val="tx1"/>
                </a:solidFill>
              </a:rPr>
              <a:t>Get fit tested.</a:t>
            </a:r>
          </a:p>
          <a:p>
            <a:pPr lvl="1">
              <a:lnSpc>
                <a:spcPct val="100000"/>
              </a:lnSpc>
              <a:spcBef>
                <a:spcPts val="0"/>
              </a:spcBef>
              <a:buFont typeface="Arial" pitchFamily="34" charset="0"/>
              <a:buChar char="•"/>
            </a:pPr>
            <a:r>
              <a:rPr lang="en-US" sz="2200" dirty="0" smtClean="0"/>
              <a:t>Know your rescue plan.</a:t>
            </a:r>
          </a:p>
          <a:p>
            <a:pPr lvl="1">
              <a:lnSpc>
                <a:spcPct val="100000"/>
              </a:lnSpc>
              <a:spcBef>
                <a:spcPts val="0"/>
              </a:spcBef>
              <a:buFont typeface="Arial" pitchFamily="34" charset="0"/>
              <a:buChar char="•"/>
            </a:pPr>
            <a:r>
              <a:rPr lang="en-US" sz="2200" dirty="0" smtClean="0">
                <a:solidFill>
                  <a:schemeClr val="tx1"/>
                </a:solidFill>
              </a:rPr>
              <a:t>Become familiar with the confined spaces that you have in your facility.</a:t>
            </a:r>
          </a:p>
          <a:p>
            <a:pPr lvl="1">
              <a:lnSpc>
                <a:spcPct val="100000"/>
              </a:lnSpc>
              <a:spcBef>
                <a:spcPts val="0"/>
              </a:spcBef>
              <a:buFont typeface="Arial" pitchFamily="34" charset="0"/>
              <a:buChar char="•"/>
            </a:pPr>
            <a:r>
              <a:rPr lang="en-US" sz="2200" dirty="0" smtClean="0"/>
              <a:t>Know what equipment will be necessary for each Confined Space, should a rescue be necessary.</a:t>
            </a:r>
          </a:p>
          <a:p>
            <a:pPr lvl="1">
              <a:lnSpc>
                <a:spcPct val="100000"/>
              </a:lnSpc>
              <a:spcBef>
                <a:spcPts val="0"/>
              </a:spcBef>
              <a:buFont typeface="Arial" pitchFamily="34" charset="0"/>
              <a:buChar char="•"/>
            </a:pPr>
            <a:r>
              <a:rPr lang="en-US" sz="2200" dirty="0" smtClean="0">
                <a:solidFill>
                  <a:schemeClr val="tx1"/>
                </a:solidFill>
              </a:rPr>
              <a:t>Know the hazards associated with each confined space.</a:t>
            </a:r>
          </a:p>
          <a:p>
            <a:pPr lvl="1">
              <a:lnSpc>
                <a:spcPct val="100000"/>
              </a:lnSpc>
              <a:spcBef>
                <a:spcPts val="0"/>
              </a:spcBef>
              <a:buFont typeface="Arial" pitchFamily="34" charset="0"/>
              <a:buChar char="•"/>
            </a:pPr>
            <a:r>
              <a:rPr lang="en-US" sz="2200" dirty="0" smtClean="0"/>
              <a:t>Know how to eliminate the hazards associated with the confined spaces.</a:t>
            </a:r>
            <a:endParaRPr lang="en-US" sz="2200" dirty="0" smtClean="0">
              <a:solidFill>
                <a:schemeClr val="tx1"/>
              </a:solidFill>
            </a:endParaRPr>
          </a:p>
          <a:p>
            <a:pPr lvl="1">
              <a:lnSpc>
                <a:spcPct val="100000"/>
              </a:lnSpc>
              <a:spcBef>
                <a:spcPts val="0"/>
              </a:spcBef>
              <a:buFont typeface="Arial" pitchFamily="34" charset="0"/>
              <a:buChar char="•"/>
            </a:pPr>
            <a:r>
              <a:rPr lang="en-US" sz="2200" dirty="0" smtClean="0"/>
              <a:t>Practice, practice, practice</a:t>
            </a:r>
          </a:p>
          <a:p>
            <a:pPr lvl="1">
              <a:lnSpc>
                <a:spcPct val="100000"/>
              </a:lnSpc>
              <a:spcBef>
                <a:spcPts val="0"/>
              </a:spcBef>
              <a:buFont typeface="Arial" pitchFamily="34" charset="0"/>
              <a:buChar char="•"/>
            </a:pPr>
            <a:r>
              <a:rPr lang="en-US" sz="2200" dirty="0" smtClean="0">
                <a:solidFill>
                  <a:schemeClr val="tx1"/>
                </a:solidFill>
              </a:rPr>
              <a:t>Retrain when new confined spaces are added or when something regarding an existing confined space changes.</a:t>
            </a:r>
            <a:endParaRPr lang="en-US" sz="2200" dirty="0">
              <a:solidFill>
                <a:schemeClr val="tx1"/>
              </a:solidFill>
            </a:endParaRPr>
          </a:p>
        </p:txBody>
      </p:sp>
      <p:sp>
        <p:nvSpPr>
          <p:cNvPr id="4" name="Slide Number Placeholder 3"/>
          <p:cNvSpPr>
            <a:spLocks noGrp="1"/>
          </p:cNvSpPr>
          <p:nvPr>
            <p:ph type="sldNum" idx="12"/>
          </p:nvPr>
        </p:nvSpPr>
        <p:spPr/>
        <p:txBody>
          <a:bodyPr/>
          <a:lstStyle/>
          <a:p>
            <a:pPr>
              <a:defRPr/>
            </a:pPr>
            <a:fld id="{4FFCA879-96E6-41C3-9449-A5EF63E2D752}" type="slidenum">
              <a:rPr lang="en-GB" smtClean="0"/>
              <a:pPr>
                <a:defRPr/>
              </a:pPr>
              <a:t>49</a:t>
            </a:fld>
            <a:endParaRPr lang="en-GB" dirty="0"/>
          </a:p>
        </p:txBody>
      </p:sp>
      <p:sp>
        <p:nvSpPr>
          <p:cNvPr id="7" name="TextBox 6"/>
          <p:cNvSpPr txBox="1"/>
          <p:nvPr/>
        </p:nvSpPr>
        <p:spPr>
          <a:xfrm>
            <a:off x="685800" y="381000"/>
            <a:ext cx="7086600" cy="707886"/>
          </a:xfrm>
          <a:prstGeom prst="rect">
            <a:avLst/>
          </a:prstGeom>
          <a:noFill/>
        </p:spPr>
        <p:txBody>
          <a:bodyPr wrap="square" rtlCol="0">
            <a:spAutoFit/>
          </a:bodyPr>
          <a:lstStyle/>
          <a:p>
            <a:r>
              <a:rPr lang="en-US" sz="4000" b="1" dirty="0" smtClean="0">
                <a:solidFill>
                  <a:srgbClr val="C00000"/>
                </a:solidFill>
              </a:rPr>
              <a:t>Next Steps</a:t>
            </a:r>
            <a:endParaRPr lang="en-US" sz="4000" b="1" dirty="0">
              <a:solidFill>
                <a:srgbClr val="C0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382000" cy="4419600"/>
          </a:xfrm>
        </p:spPr>
        <p:txBody>
          <a:bodyPr>
            <a:normAutofit fontScale="85000" lnSpcReduction="20000"/>
          </a:bodyPr>
          <a:lstStyle/>
          <a:p>
            <a:pPr>
              <a:lnSpc>
                <a:spcPct val="110000"/>
              </a:lnSpc>
              <a:spcBef>
                <a:spcPts val="0"/>
              </a:spcBef>
              <a:buFont typeface="Wingdings" pitchFamily="2" charset="2"/>
              <a:buChar char="q"/>
            </a:pPr>
            <a:r>
              <a:rPr lang="en-US" dirty="0">
                <a:solidFill>
                  <a:schemeClr val="tx1"/>
                </a:solidFill>
              </a:rPr>
              <a:t>Workers are entitled to working conditions that do not pose a risk of serious harm. To help assure a safe and healthful workplace, OSHA also provides workers with the right to:</a:t>
            </a:r>
          </a:p>
          <a:p>
            <a:pPr lvl="1">
              <a:lnSpc>
                <a:spcPct val="110000"/>
              </a:lnSpc>
              <a:spcBef>
                <a:spcPts val="0"/>
              </a:spcBef>
              <a:buFont typeface="Wingdings" pitchFamily="2" charset="2"/>
              <a:buChar char="q"/>
            </a:pPr>
            <a:r>
              <a:rPr lang="en-US" dirty="0">
                <a:solidFill>
                  <a:schemeClr val="tx1"/>
                </a:solidFill>
              </a:rPr>
              <a:t>Receive information and training about hazards, methods to prevent harm, and the OSHA standards that apply to their workplace. The training must be in a language you can understand; </a:t>
            </a:r>
          </a:p>
          <a:p>
            <a:pPr lvl="1">
              <a:lnSpc>
                <a:spcPct val="110000"/>
              </a:lnSpc>
              <a:spcBef>
                <a:spcPts val="0"/>
              </a:spcBef>
              <a:buFont typeface="Wingdings" pitchFamily="2" charset="2"/>
              <a:buChar char="q"/>
            </a:pPr>
            <a:r>
              <a:rPr lang="en-US" dirty="0">
                <a:solidFill>
                  <a:schemeClr val="tx1"/>
                </a:solidFill>
              </a:rPr>
              <a:t>Observe testing that is done to find hazards in the workplace and get test results; </a:t>
            </a:r>
          </a:p>
          <a:p>
            <a:pPr lvl="1">
              <a:lnSpc>
                <a:spcPct val="110000"/>
              </a:lnSpc>
              <a:spcBef>
                <a:spcPts val="0"/>
              </a:spcBef>
              <a:buFont typeface="Wingdings" pitchFamily="2" charset="2"/>
              <a:buChar char="q"/>
            </a:pPr>
            <a:r>
              <a:rPr lang="en-US" dirty="0">
                <a:solidFill>
                  <a:schemeClr val="tx1"/>
                </a:solidFill>
              </a:rPr>
              <a:t>Review records of work-related injuries and illnesses; </a:t>
            </a:r>
          </a:p>
          <a:p>
            <a:pPr lvl="1">
              <a:lnSpc>
                <a:spcPct val="110000"/>
              </a:lnSpc>
              <a:spcBef>
                <a:spcPts val="0"/>
              </a:spcBef>
              <a:buFont typeface="Wingdings" pitchFamily="2" charset="2"/>
              <a:buChar char="q"/>
            </a:pPr>
            <a:r>
              <a:rPr lang="en-US" dirty="0">
                <a:solidFill>
                  <a:schemeClr val="tx1"/>
                </a:solidFill>
              </a:rPr>
              <a:t>Get copies of their medical records; </a:t>
            </a:r>
          </a:p>
          <a:p>
            <a:pPr lvl="1">
              <a:lnSpc>
                <a:spcPct val="110000"/>
              </a:lnSpc>
              <a:spcBef>
                <a:spcPts val="0"/>
              </a:spcBef>
              <a:buFont typeface="Wingdings" pitchFamily="2" charset="2"/>
              <a:buChar char="q"/>
            </a:pPr>
            <a:r>
              <a:rPr lang="en-US" dirty="0">
                <a:solidFill>
                  <a:schemeClr val="tx1"/>
                </a:solidFill>
              </a:rPr>
              <a:t>Request OSHA to inspect their workplace; and </a:t>
            </a:r>
          </a:p>
          <a:p>
            <a:pPr lvl="1">
              <a:lnSpc>
                <a:spcPct val="110000"/>
              </a:lnSpc>
              <a:spcBef>
                <a:spcPts val="0"/>
              </a:spcBef>
              <a:buFont typeface="Wingdings" pitchFamily="2" charset="2"/>
              <a:buChar char="q"/>
            </a:pPr>
            <a:r>
              <a:rPr lang="en-US" dirty="0">
                <a:solidFill>
                  <a:schemeClr val="tx1"/>
                </a:solidFill>
              </a:rPr>
              <a:t>Use their rights under the law free from retaliation and discrimination. </a:t>
            </a:r>
          </a:p>
          <a:p>
            <a:pPr lvl="1" algn="ctr">
              <a:lnSpc>
                <a:spcPct val="110000"/>
              </a:lnSpc>
              <a:spcBef>
                <a:spcPts val="0"/>
              </a:spcBef>
            </a:pPr>
            <a:endParaRPr lang="en-US" dirty="0" smtClean="0">
              <a:solidFill>
                <a:schemeClr val="tx1"/>
              </a:solidFill>
            </a:endParaRPr>
          </a:p>
          <a:p>
            <a:pPr lvl="1" algn="ctr">
              <a:lnSpc>
                <a:spcPct val="110000"/>
              </a:lnSpc>
              <a:spcBef>
                <a:spcPts val="0"/>
              </a:spcBef>
              <a:buNone/>
            </a:pPr>
            <a:r>
              <a:rPr lang="en-US" dirty="0" smtClean="0">
                <a:solidFill>
                  <a:schemeClr val="tx1"/>
                </a:solidFill>
              </a:rPr>
              <a:t>http://www.osha.gov/workers.html</a:t>
            </a:r>
          </a:p>
        </p:txBody>
      </p:sp>
      <p:sp>
        <p:nvSpPr>
          <p:cNvPr id="2" name="Title 1"/>
          <p:cNvSpPr>
            <a:spLocks noGrp="1"/>
          </p:cNvSpPr>
          <p:nvPr>
            <p:ph type="title"/>
          </p:nvPr>
        </p:nvSpPr>
        <p:spPr>
          <a:xfrm>
            <a:off x="304800" y="1"/>
            <a:ext cx="8839200" cy="1219200"/>
          </a:xfrm>
        </p:spPr>
        <p:txBody>
          <a:bodyPr>
            <a:normAutofit/>
          </a:bodyPr>
          <a:lstStyle/>
          <a:p>
            <a:pPr algn="ctr">
              <a:lnSpc>
                <a:spcPct val="100000"/>
              </a:lnSpc>
            </a:pPr>
            <a:r>
              <a:rPr lang="en-US" sz="4400" b="1" dirty="0">
                <a:solidFill>
                  <a:schemeClr val="tx1"/>
                </a:solidFill>
              </a:rPr>
              <a:t>Workers' rights under the OSH </a:t>
            </a:r>
            <a:r>
              <a:rPr lang="en-US" sz="4400" b="1" dirty="0" smtClean="0">
                <a:solidFill>
                  <a:schemeClr val="tx1"/>
                </a:solidFill>
              </a:rPr>
              <a:t>Act</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AC7C9944-90CD-4378-BA8D-29F66CD2DE16}"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33400" y="304800"/>
            <a:ext cx="7391400" cy="914400"/>
          </a:xfrm>
        </p:spPr>
        <p:txBody>
          <a:bodyPr lIns="0" tIns="0" rIns="0" bIns="0"/>
          <a:lstStyle/>
          <a:p>
            <a:pPr algn="ctr">
              <a:lnSpc>
                <a:spcPct val="100000"/>
              </a:lnSpc>
              <a:buFont typeface="Times New Roman" pitchFamily="16" charset="0"/>
              <a:buNone/>
              <a:defRPr/>
            </a:pPr>
            <a:r>
              <a:rPr lang="en-US" sz="3500" b="1" dirty="0" smtClean="0">
                <a:solidFill>
                  <a:srgbClr val="16165D"/>
                </a:solidFill>
                <a:latin typeface="Lucida Sans" pitchFamily="34" charset="0"/>
              </a:rPr>
              <a:t>Conclusion</a:t>
            </a:r>
          </a:p>
        </p:txBody>
      </p:sp>
      <p:sp>
        <p:nvSpPr>
          <p:cNvPr id="63490" name="Slide Number Placeholder 5"/>
          <p:cNvSpPr>
            <a:spLocks noGrp="1"/>
          </p:cNvSpPr>
          <p:nvPr>
            <p:ph type="sldNum" idx="12"/>
          </p:nvPr>
        </p:nvSpPr>
        <p:spPr>
          <a:noFill/>
        </p:spPr>
        <p:txBody>
          <a:bodyPr/>
          <a:lstStyle/>
          <a:p>
            <a:pPr>
              <a:buFont typeface="Times New Roman" pitchFamily="18" charset="0"/>
              <a:buNone/>
            </a:pPr>
            <a:fld id="{6118CD25-34AE-4079-BFA8-2058481F50AE}" type="slidenum">
              <a:rPr lang="en-GB" smtClean="0">
                <a:solidFill>
                  <a:schemeClr val="tx1"/>
                </a:solidFill>
                <a:latin typeface="Times New Roman" pitchFamily="18" charset="0"/>
              </a:rPr>
              <a:pPr>
                <a:buFont typeface="Times New Roman" pitchFamily="18" charset="0"/>
                <a:buNone/>
              </a:pPr>
              <a:t>50</a:t>
            </a:fld>
            <a:endParaRPr lang="en-GB" dirty="0" smtClean="0">
              <a:solidFill>
                <a:schemeClr val="tx1"/>
              </a:solidFill>
              <a:latin typeface="Times New Roman" pitchFamily="18" charset="0"/>
            </a:endParaRPr>
          </a:p>
        </p:txBody>
      </p:sp>
      <p:sp>
        <p:nvSpPr>
          <p:cNvPr id="39938" name="Text Box 2"/>
          <p:cNvSpPr txBox="1">
            <a:spLocks noChangeArrowheads="1"/>
          </p:cNvSpPr>
          <p:nvPr/>
        </p:nvSpPr>
        <p:spPr bwMode="auto">
          <a:xfrm>
            <a:off x="304800" y="1295400"/>
            <a:ext cx="8458200" cy="5105400"/>
          </a:xfrm>
          <a:prstGeom prst="rect">
            <a:avLst/>
          </a:prstGeom>
          <a:noFill/>
          <a:ln w="9525">
            <a:noFill/>
            <a:round/>
            <a:headEnd/>
            <a:tailEnd/>
          </a:ln>
          <a:effectLst/>
        </p:spPr>
        <p:txBody>
          <a:bodyPr lIns="90000" tIns="45000" rIns="90000" bIns="45000"/>
          <a:lstStyle/>
          <a:p>
            <a:pPr marL="461963" indent="-461963">
              <a:lnSpc>
                <a:spcPct val="100000"/>
              </a:lnSpc>
              <a:spcAft>
                <a:spcPts val="1200"/>
              </a:spcAft>
              <a:buClrTx/>
              <a:buFont typeface="Wingdings" charset="2"/>
              <a:buChar char=""/>
              <a:defRPr/>
            </a:pPr>
            <a:r>
              <a:rPr lang="en-US" sz="2100" dirty="0" smtClean="0">
                <a:solidFill>
                  <a:schemeClr val="accent2">
                    <a:lumMod val="75000"/>
                  </a:schemeClr>
                </a:solidFill>
                <a:latin typeface="+mj-lt"/>
              </a:rPr>
              <a:t>The </a:t>
            </a:r>
            <a:r>
              <a:rPr lang="en-US" sz="2100" dirty="0">
                <a:solidFill>
                  <a:schemeClr val="accent2">
                    <a:lumMod val="75000"/>
                  </a:schemeClr>
                </a:solidFill>
                <a:latin typeface="+mj-lt"/>
              </a:rPr>
              <a:t>entry supervisor needs to ensure that the confined space operations conform to the permit. They should remove unauthorized personnel from the area and  keep them from entering the space. The entry supervisor terminates and cancels the permit at the right time</a:t>
            </a:r>
            <a:r>
              <a:rPr lang="en-US" sz="2100" dirty="0" smtClean="0">
                <a:solidFill>
                  <a:schemeClr val="accent2">
                    <a:lumMod val="75000"/>
                  </a:schemeClr>
                </a:solidFill>
                <a:latin typeface="+mj-lt"/>
              </a:rPr>
              <a:t>.</a:t>
            </a:r>
            <a:endParaRPr lang="en-US" sz="2100" dirty="0">
              <a:solidFill>
                <a:schemeClr val="accent2">
                  <a:lumMod val="75000"/>
                </a:schemeClr>
              </a:solidFill>
              <a:latin typeface="+mj-lt"/>
            </a:endParaRPr>
          </a:p>
          <a:p>
            <a:pPr marL="461963" indent="-461963">
              <a:lnSpc>
                <a:spcPct val="100000"/>
              </a:lnSpc>
              <a:spcAft>
                <a:spcPts val="1200"/>
              </a:spcAft>
              <a:buClrTx/>
              <a:buFont typeface="Wingdings" charset="2"/>
              <a:buChar char=""/>
              <a:defRPr/>
            </a:pPr>
            <a:r>
              <a:rPr lang="en-US" sz="2100" dirty="0">
                <a:solidFill>
                  <a:schemeClr val="accent2">
                    <a:lumMod val="75000"/>
                  </a:schemeClr>
                </a:solidFill>
                <a:latin typeface="+mj-lt"/>
              </a:rPr>
              <a:t>Make sure each hazard is identified and controlled before entering a confined space</a:t>
            </a:r>
            <a:r>
              <a:rPr lang="en-US" sz="2100" dirty="0" smtClean="0">
                <a:solidFill>
                  <a:schemeClr val="accent2">
                    <a:lumMod val="75000"/>
                  </a:schemeClr>
                </a:solidFill>
                <a:latin typeface="+mj-lt"/>
              </a:rPr>
              <a:t>.</a:t>
            </a:r>
            <a:endParaRPr lang="en-US" sz="2100" dirty="0">
              <a:solidFill>
                <a:schemeClr val="accent2">
                  <a:lumMod val="75000"/>
                </a:schemeClr>
              </a:solidFill>
              <a:latin typeface="+mj-lt"/>
            </a:endParaRPr>
          </a:p>
          <a:p>
            <a:pPr marL="461963" indent="-461963">
              <a:lnSpc>
                <a:spcPct val="100000"/>
              </a:lnSpc>
              <a:spcAft>
                <a:spcPts val="1200"/>
              </a:spcAft>
              <a:buClrTx/>
              <a:buFont typeface="Wingdings" charset="2"/>
              <a:buChar char=""/>
              <a:defRPr/>
            </a:pPr>
            <a:r>
              <a:rPr lang="en-US" sz="2100" dirty="0" smtClean="0">
                <a:solidFill>
                  <a:schemeClr val="accent2">
                    <a:lumMod val="75000"/>
                  </a:schemeClr>
                </a:solidFill>
                <a:latin typeface="+mj-lt"/>
              </a:rPr>
              <a:t>Fully understand the requirements of a confined space rescue:, including commanding the confined space rescue and control of the area.</a:t>
            </a:r>
          </a:p>
          <a:p>
            <a:pPr marL="461963" indent="-461963">
              <a:lnSpc>
                <a:spcPct val="100000"/>
              </a:lnSpc>
              <a:spcAft>
                <a:spcPts val="1200"/>
              </a:spcAft>
              <a:buClrTx/>
              <a:buFont typeface="Wingdings" charset="2"/>
              <a:buChar char=""/>
              <a:defRPr/>
            </a:pPr>
            <a:r>
              <a:rPr lang="en-US" sz="2100" dirty="0" smtClean="0">
                <a:solidFill>
                  <a:schemeClr val="accent2">
                    <a:lumMod val="75000"/>
                  </a:schemeClr>
                </a:solidFill>
              </a:rPr>
              <a:t>Always report any concerns you may have regarding confined spaces.</a:t>
            </a:r>
          </a:p>
          <a:p>
            <a:pPr marL="461963" indent="-461963">
              <a:spcAft>
                <a:spcPts val="1200"/>
              </a:spcAft>
              <a:buFont typeface="Wingdings" charset="2"/>
              <a:buChar char=""/>
              <a:defRPr/>
            </a:pPr>
            <a:r>
              <a:rPr lang="en-US" sz="2100" b="1" dirty="0" smtClean="0">
                <a:solidFill>
                  <a:srgbClr val="FF0000"/>
                </a:solidFill>
              </a:rPr>
              <a:t>Emergency rescues should only be made by trained personnel or a rescue service.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This Presentation</a:t>
            </a:r>
            <a:endParaRPr lang="en-US" b="1" dirty="0"/>
          </a:p>
        </p:txBody>
      </p:sp>
      <p:sp>
        <p:nvSpPr>
          <p:cNvPr id="3" name="Content Placeholder 2"/>
          <p:cNvSpPr>
            <a:spLocks noGrp="1"/>
          </p:cNvSpPr>
          <p:nvPr>
            <p:ph idx="1"/>
          </p:nvPr>
        </p:nvSpPr>
        <p:spPr/>
        <p:txBody>
          <a:bodyPr/>
          <a:lstStyle/>
          <a:p>
            <a:r>
              <a:rPr lang="en-US" dirty="0" smtClean="0"/>
              <a:t>This presentation is not designed to certify or train you on Confined Space Rescue.</a:t>
            </a:r>
          </a:p>
          <a:p>
            <a:r>
              <a:rPr lang="en-US" dirty="0" smtClean="0"/>
              <a:t>Confined Space Rescue training and certification should only be completed by the authorization of your company.</a:t>
            </a:r>
          </a:p>
          <a:p>
            <a:r>
              <a:rPr lang="en-US" dirty="0" smtClean="0"/>
              <a:t>This program is designed as an Awareness Training session.</a:t>
            </a:r>
            <a:endParaRPr lang="en-US"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Technical Rescue Awareness</a:t>
            </a:r>
            <a:endParaRPr lang="en-US" b="1" dirty="0"/>
          </a:p>
        </p:txBody>
      </p:sp>
      <p:sp>
        <p:nvSpPr>
          <p:cNvPr id="3" name="Content Placeholder 2"/>
          <p:cNvSpPr>
            <a:spLocks noGrp="1"/>
          </p:cNvSpPr>
          <p:nvPr>
            <p:ph idx="1"/>
          </p:nvPr>
        </p:nvSpPr>
        <p:spPr>
          <a:xfrm>
            <a:off x="381000" y="2286000"/>
            <a:ext cx="8229600" cy="3474720"/>
          </a:xfrm>
          <a:ln w="57150">
            <a:solidFill>
              <a:srgbClr val="C00000"/>
            </a:solidFill>
          </a:ln>
        </p:spPr>
        <p:txBody>
          <a:bodyPr/>
          <a:lstStyle/>
          <a:p>
            <a:pPr algn="ctr">
              <a:buNone/>
            </a:pPr>
            <a:r>
              <a:rPr lang="en-US" sz="5400" b="1" dirty="0" smtClean="0">
                <a:solidFill>
                  <a:srgbClr val="FF0000"/>
                </a:solidFill>
              </a:rPr>
              <a:t>The difference between a hero and a fool is training.</a:t>
            </a:r>
          </a:p>
          <a:p>
            <a:pPr>
              <a:buNone/>
            </a:pPr>
            <a:r>
              <a:rPr lang="en-US" sz="2000" i="1" dirty="0" smtClean="0"/>
              <a:t>City of Anderson, SC - Fire Department</a:t>
            </a:r>
            <a:endParaRPr lang="en-US" sz="2000" i="1" dirty="0"/>
          </a:p>
        </p:txBody>
      </p:sp>
      <p:sp>
        <p:nvSpPr>
          <p:cNvPr id="4" name="Slide Number Placeholder 3"/>
          <p:cNvSpPr>
            <a:spLocks noGrp="1"/>
          </p:cNvSpPr>
          <p:nvPr>
            <p:ph type="sldNum" sz="quarter" idx="12"/>
          </p:nvPr>
        </p:nvSpPr>
        <p:spPr/>
        <p:txBody>
          <a:bodyPr/>
          <a:lstStyle/>
          <a:p>
            <a:fld id="{AC7C9944-90CD-4378-BA8D-29F66CD2DE1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851648" cy="1828800"/>
          </a:xfrm>
        </p:spPr>
        <p:txBody>
          <a:bodyPr/>
          <a:lstStyle/>
          <a:p>
            <a:pPr algn="ctr"/>
            <a:r>
              <a:rPr lang="en-US" dirty="0" smtClean="0"/>
              <a:t>Let’s Review for a Moment</a:t>
            </a:r>
            <a:endParaRPr lang="en-US" dirty="0"/>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3505200"/>
            <a:ext cx="3598863" cy="2589213"/>
          </a:xfrm>
          <a:prstGeom prst="rect">
            <a:avLst/>
          </a:prstGeom>
          <a:noFill/>
          <a:ln w="9525">
            <a:noFill/>
            <a:miter lim="800000"/>
            <a:headEnd/>
            <a:tailEnd/>
          </a:ln>
        </p:spPr>
      </p:pic>
      <p:pic>
        <p:nvPicPr>
          <p:cNvPr id="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455823"/>
            <a:ext cx="3200400" cy="2559215"/>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fld id="{AC7C9944-90CD-4378-BA8D-29F66CD2DE16}" type="slidenum">
              <a:rPr lang="en-US" smtClean="0">
                <a:solidFill>
                  <a:schemeClr val="bg1"/>
                </a:solidFill>
                <a:latin typeface="Times New Roman" pitchFamily="18" charset="0"/>
                <a:cs typeface="Times New Roman" pitchFamily="18" charset="0"/>
              </a:rPr>
              <a:pPr/>
              <a:t>8</a:t>
            </a:fld>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b="1" dirty="0" smtClean="0">
                <a:solidFill>
                  <a:srgbClr val="C00000"/>
                </a:solidFill>
              </a:rPr>
              <a:t>Are Confined Spaces Dangerous?</a:t>
            </a:r>
            <a:endParaRPr lang="en-US" b="1" dirty="0">
              <a:solidFill>
                <a:srgbClr val="C00000"/>
              </a:solidFill>
            </a:endParaRPr>
          </a:p>
        </p:txBody>
      </p:sp>
      <p:sp>
        <p:nvSpPr>
          <p:cNvPr id="3" name="Content Placeholder 2"/>
          <p:cNvSpPr>
            <a:spLocks noGrp="1"/>
          </p:cNvSpPr>
          <p:nvPr>
            <p:ph idx="1"/>
          </p:nvPr>
        </p:nvSpPr>
        <p:spPr>
          <a:xfrm>
            <a:off x="457200" y="2133600"/>
            <a:ext cx="8229600" cy="4389120"/>
          </a:xfrm>
        </p:spPr>
        <p:txBody>
          <a:bodyPr/>
          <a:lstStyle/>
          <a:p>
            <a:pPr>
              <a:lnSpc>
                <a:spcPct val="100000"/>
              </a:lnSpc>
              <a:spcBef>
                <a:spcPts val="0"/>
              </a:spcBef>
              <a:buSzPct val="111000"/>
              <a:buFont typeface="Arial" pitchFamily="34" charset="0"/>
              <a:buChar char="•"/>
            </a:pPr>
            <a:r>
              <a:rPr lang="en-US" sz="2400" b="1" dirty="0" smtClean="0">
                <a:solidFill>
                  <a:schemeClr val="tx1"/>
                </a:solidFill>
              </a:rPr>
              <a:t>According to a report from the Canadian Centre for Occupational Health and Safety (</a:t>
            </a:r>
            <a:r>
              <a:rPr lang="en-US" sz="2400" dirty="0" smtClean="0">
                <a:solidFill>
                  <a:schemeClr val="tx1"/>
                </a:solidFill>
              </a:rPr>
              <a:t>www.ccohs.ca):</a:t>
            </a:r>
          </a:p>
          <a:p>
            <a:pPr lvl="1">
              <a:lnSpc>
                <a:spcPct val="100000"/>
              </a:lnSpc>
              <a:spcBef>
                <a:spcPts val="0"/>
              </a:spcBef>
              <a:buSzPct val="111000"/>
              <a:buFont typeface="Arial" pitchFamily="34" charset="0"/>
              <a:buChar char="•"/>
            </a:pPr>
            <a:r>
              <a:rPr lang="en-US" sz="2000" dirty="0" smtClean="0">
                <a:solidFill>
                  <a:schemeClr val="tx1"/>
                </a:solidFill>
              </a:rPr>
              <a:t>Many workers are injured and killed each year while working in confined spaces. An estimated 60% of the fatalities have been among the would-be rescuers. </a:t>
            </a:r>
            <a:endParaRPr lang="en-US" sz="2000" dirty="0">
              <a:solidFill>
                <a:schemeClr val="tx1"/>
              </a:solidFill>
            </a:endParaRPr>
          </a:p>
        </p:txBody>
      </p:sp>
      <p:sp>
        <p:nvSpPr>
          <p:cNvPr id="4" name="Slide Number Placeholder 3"/>
          <p:cNvSpPr>
            <a:spLocks noGrp="1"/>
          </p:cNvSpPr>
          <p:nvPr>
            <p:ph type="sldNum" idx="12"/>
          </p:nvPr>
        </p:nvSpPr>
        <p:spPr/>
        <p:txBody>
          <a:bodyPr/>
          <a:lstStyle/>
          <a:p>
            <a:pPr>
              <a:defRPr/>
            </a:pPr>
            <a:fld id="{4FFCA879-96E6-41C3-9449-A5EF63E2D752}" type="slidenum">
              <a:rPr lang="en-GB" smtClean="0"/>
              <a:pPr>
                <a:defRPr/>
              </a:pPr>
              <a:t>9</a:t>
            </a:fld>
            <a:endParaRPr lang="en-GB"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3886200"/>
            <a:ext cx="3581400" cy="2696414"/>
          </a:xfrm>
          <a:prstGeom prst="rect">
            <a:avLst/>
          </a:prstGeom>
          <a:noFill/>
          <a:ln w="19050">
            <a:solidFill>
              <a:srgbClr val="FFFFFF"/>
            </a:solid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594</TotalTime>
  <Words>2375</Words>
  <Application>Microsoft Office PowerPoint</Application>
  <PresentationFormat>On-screen Show (4:3)</PresentationFormat>
  <Paragraphs>334</Paragraphs>
  <Slides>50</Slides>
  <Notes>10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Confined Space Rescue Awareness</vt:lpstr>
      <vt:lpstr>Course Objectives</vt:lpstr>
      <vt:lpstr>Disclaimer</vt:lpstr>
      <vt:lpstr>You have the right to a safe workplace </vt:lpstr>
      <vt:lpstr>Workers' rights under the OSH Act</vt:lpstr>
      <vt:lpstr>This Presentation</vt:lpstr>
      <vt:lpstr>Technical Rescue Awareness</vt:lpstr>
      <vt:lpstr>Let’s Review for a Moment</vt:lpstr>
      <vt:lpstr>Are Confined Spaces Dangerous?</vt:lpstr>
      <vt:lpstr>Emergency Rescue</vt:lpstr>
      <vt:lpstr>Rescue Techniques</vt:lpstr>
      <vt:lpstr>Rescue Techniques</vt:lpstr>
      <vt:lpstr>Rescue Techniques</vt:lpstr>
      <vt:lpstr>Rescue Techniques</vt:lpstr>
      <vt:lpstr>Rescue Techniques</vt:lpstr>
      <vt:lpstr>Emergency Rescue</vt:lpstr>
      <vt:lpstr>Personal Protective Equipment</vt:lpstr>
      <vt:lpstr>Personal Protective Equipment</vt:lpstr>
      <vt:lpstr>Let’s Take a Look at Response Time</vt:lpstr>
      <vt:lpstr>Defining Response Time</vt:lpstr>
      <vt:lpstr>Defining Response Time</vt:lpstr>
      <vt:lpstr>Defining Response Time</vt:lpstr>
      <vt:lpstr>Rescue Equipment</vt:lpstr>
      <vt:lpstr>Ropes </vt:lpstr>
      <vt:lpstr>Harness</vt:lpstr>
      <vt:lpstr>Tripods</vt:lpstr>
      <vt:lpstr>Winches</vt:lpstr>
      <vt:lpstr>Ventilation Systems</vt:lpstr>
      <vt:lpstr>Lockout Tagout</vt:lpstr>
      <vt:lpstr>SCBA Units</vt:lpstr>
      <vt:lpstr>SCBA Wearer Requirements</vt:lpstr>
      <vt:lpstr>Rescue Equipment</vt:lpstr>
      <vt:lpstr>Commanding the Confined Space Rescue</vt:lpstr>
      <vt:lpstr>Roles </vt:lpstr>
      <vt:lpstr>(Incident Commander) IC Priorities</vt:lpstr>
      <vt:lpstr>1. Responder Safety</vt:lpstr>
      <vt:lpstr>2.  Safety of the Victim </vt:lpstr>
      <vt:lpstr>3.  Assessment of the Situation</vt:lpstr>
      <vt:lpstr>3.  Assessment of the Situation</vt:lpstr>
      <vt:lpstr>4.  Type of Rescue</vt:lpstr>
      <vt:lpstr>5.  Development of the Rescue Plan</vt:lpstr>
      <vt:lpstr>5.  Development of the Rescue Plan</vt:lpstr>
      <vt:lpstr>5.  Development of the Rescue Plan</vt:lpstr>
      <vt:lpstr>6. General Public Control and Safety</vt:lpstr>
      <vt:lpstr>Rapid Intervention Team</vt:lpstr>
      <vt:lpstr>After the Rescue</vt:lpstr>
      <vt:lpstr>F-A-I-L-U-R-E</vt:lpstr>
      <vt:lpstr>What’s Next? What do you need to do once you get back to your facility?</vt:lpstr>
      <vt:lpstr>PowerPoint Presentation</vt:lpstr>
      <vt:lpstr>Conclusion</vt:lpstr>
    </vt:vector>
  </TitlesOfParts>
  <Company>Ozarks Technical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Rescue</dc:title>
  <dc:creator>hoskinsr</dc:creator>
  <cp:lastModifiedBy>Vosburgh, Linda - OSHA</cp:lastModifiedBy>
  <cp:revision>88</cp:revision>
  <dcterms:created xsi:type="dcterms:W3CDTF">2010-11-02T16:50:46Z</dcterms:created>
  <dcterms:modified xsi:type="dcterms:W3CDTF">2013-03-20T15:08:30Z</dcterms:modified>
</cp:coreProperties>
</file>